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70" r:id="rId2"/>
    <p:sldId id="525" r:id="rId3"/>
    <p:sldId id="534" r:id="rId4"/>
    <p:sldId id="599" r:id="rId5"/>
    <p:sldId id="580" r:id="rId6"/>
    <p:sldId id="581" r:id="rId7"/>
    <p:sldId id="582" r:id="rId8"/>
    <p:sldId id="609" r:id="rId9"/>
    <p:sldId id="328" r:id="rId10"/>
    <p:sldId id="666" r:id="rId11"/>
    <p:sldId id="434" r:id="rId12"/>
    <p:sldId id="669" r:id="rId13"/>
    <p:sldId id="670" r:id="rId14"/>
    <p:sldId id="675" r:id="rId15"/>
    <p:sldId id="668" r:id="rId16"/>
    <p:sldId id="524" r:id="rId17"/>
    <p:sldId id="667" r:id="rId18"/>
    <p:sldId id="616" r:id="rId19"/>
    <p:sldId id="631" r:id="rId20"/>
    <p:sldId id="560" r:id="rId21"/>
    <p:sldId id="648" r:id="rId22"/>
    <p:sldId id="417" r:id="rId23"/>
    <p:sldId id="562" r:id="rId24"/>
    <p:sldId id="303" r:id="rId25"/>
    <p:sldId id="528" r:id="rId26"/>
    <p:sldId id="546" r:id="rId27"/>
    <p:sldId id="472" r:id="rId28"/>
    <p:sldId id="554" r:id="rId29"/>
    <p:sldId id="671" r:id="rId30"/>
    <p:sldId id="608" r:id="rId31"/>
    <p:sldId id="515" r:id="rId32"/>
    <p:sldId id="663" r:id="rId33"/>
    <p:sldId id="630" r:id="rId34"/>
    <p:sldId id="579" r:id="rId35"/>
    <p:sldId id="591" r:id="rId36"/>
    <p:sldId id="558" r:id="rId37"/>
    <p:sldId id="514" r:id="rId38"/>
    <p:sldId id="653" r:id="rId39"/>
    <p:sldId id="674" r:id="rId40"/>
    <p:sldId id="521" r:id="rId41"/>
    <p:sldId id="660" r:id="rId42"/>
    <p:sldId id="638" r:id="rId43"/>
    <p:sldId id="644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2" autoAdjust="0"/>
    <p:restoredTop sz="94606" autoAdjust="0"/>
  </p:normalViewPr>
  <p:slideViewPr>
    <p:cSldViewPr>
      <p:cViewPr varScale="1">
        <p:scale>
          <a:sx n="62" d="100"/>
          <a:sy n="62" d="100"/>
        </p:scale>
        <p:origin x="138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16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2747A-DB2C-4509-8DA0-12E71CFB0C10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6397-AFB7-4578-84A5-971785DB4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3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Hamiltonian</a:t>
            </a:r>
            <a:r>
              <a:rPr lang="zh-CN" altLang="en-US" dirty="0"/>
              <a:t>可能包含的对称性：</a:t>
            </a:r>
            <a:r>
              <a:rPr lang="en-US" altLang="zh-CN" dirty="0"/>
              <a:t>I, T, parity? CP symmetry?</a:t>
            </a:r>
            <a:r>
              <a:rPr lang="en-US" altLang="zh-CN" baseline="0" dirty="0"/>
              <a:t> In Chiral EFT </a:t>
            </a:r>
            <a:r>
              <a:rPr lang="zh-CN" altLang="en-US" baseline="0" dirty="0"/>
              <a:t>（手征有效场理论），由于</a:t>
            </a:r>
            <a:r>
              <a:rPr lang="en-US" altLang="zh-CN" baseline="0" dirty="0"/>
              <a:t>pion</a:t>
            </a:r>
            <a:r>
              <a:rPr lang="zh-CN" altLang="en-US" baseline="0" dirty="0"/>
              <a:t>的质量不为零，所以手征对称性是破缺的</a:t>
            </a:r>
            <a:r>
              <a:rPr lang="en-US" altLang="zh-CN" baseline="0" dirty="0"/>
              <a:t>,</a:t>
            </a:r>
            <a:r>
              <a:rPr lang="zh-CN" altLang="en-US" baseline="0" dirty="0"/>
              <a:t>但是具有</a:t>
            </a:r>
            <a:r>
              <a:rPr lang="en-US" altLang="zh-CN" baseline="0" dirty="0"/>
              <a:t>CP</a:t>
            </a:r>
            <a:r>
              <a:rPr lang="zh-CN" altLang="en-US" baseline="0" dirty="0"/>
              <a:t>对称性？正像</a:t>
            </a:r>
            <a:r>
              <a:rPr lang="en-US" altLang="zh-CN" baseline="0" dirty="0"/>
              <a:t>QCD</a:t>
            </a:r>
            <a:r>
              <a:rPr lang="zh-CN" altLang="en-US" baseline="0" dirty="0"/>
              <a:t>中，由于</a:t>
            </a:r>
            <a:r>
              <a:rPr lang="en-US" altLang="zh-CN" baseline="0" dirty="0"/>
              <a:t>u</a:t>
            </a:r>
            <a:r>
              <a:rPr lang="zh-CN" altLang="en-US" baseline="0" dirty="0"/>
              <a:t>和</a:t>
            </a:r>
            <a:r>
              <a:rPr lang="en-US" altLang="zh-CN" baseline="0" dirty="0"/>
              <a:t>d</a:t>
            </a:r>
            <a:r>
              <a:rPr lang="zh-CN" altLang="en-US" baseline="0" dirty="0"/>
              <a:t>夸克的质量不为零，所以</a:t>
            </a:r>
            <a:r>
              <a:rPr lang="en-US" altLang="zh-CN" baseline="0" dirty="0"/>
              <a:t>QCD</a:t>
            </a:r>
            <a:r>
              <a:rPr lang="zh-CN" altLang="en-US" baseline="0" dirty="0"/>
              <a:t>强相互作用的手征对称性是破缺的，但具有</a:t>
            </a:r>
            <a:r>
              <a:rPr lang="en-US" altLang="zh-CN" baseline="0" dirty="0"/>
              <a:t>CP</a:t>
            </a:r>
            <a:r>
              <a:rPr lang="zh-CN" altLang="en-US" baseline="0" dirty="0"/>
              <a:t>对称性（</a:t>
            </a:r>
            <a:r>
              <a:rPr lang="en-US" altLang="zh-CN" baseline="0" dirty="0"/>
              <a:t>CP=</a:t>
            </a:r>
            <a:r>
              <a:rPr lang="zh-CN" altLang="en-US" baseline="0" dirty="0"/>
              <a:t>手征</a:t>
            </a:r>
            <a:r>
              <a:rPr lang="en-US" altLang="zh-CN" baseline="0" dirty="0"/>
              <a:t>×</a:t>
            </a:r>
            <a:r>
              <a:rPr lang="zh-CN" altLang="en-US" baseline="0" dirty="0"/>
              <a:t>宇称），弱相互作用又破坏</a:t>
            </a:r>
            <a:r>
              <a:rPr lang="en-US" altLang="zh-CN" baseline="0" dirty="0"/>
              <a:t>CP</a:t>
            </a:r>
            <a:r>
              <a:rPr lang="zh-CN" altLang="en-US" baseline="0" dirty="0"/>
              <a:t>对称性。</a:t>
            </a:r>
            <a:endParaRPr lang="en-US" altLang="zh-CN" baseline="0" dirty="0"/>
          </a:p>
          <a:p>
            <a:r>
              <a:rPr lang="zh-CN" altLang="en-US" baseline="0" dirty="0"/>
              <a:t>理论方法要好。</a:t>
            </a:r>
            <a:endParaRPr lang="en-US" altLang="zh-CN" baseline="0" dirty="0"/>
          </a:p>
          <a:p>
            <a:r>
              <a:rPr lang="zh-CN" altLang="en-US" baseline="0" dirty="0"/>
              <a:t>第二项公式的第一项是质心系动能，但（</a:t>
            </a:r>
            <a:r>
              <a:rPr lang="en-US" altLang="zh-CN" baseline="0" dirty="0" err="1"/>
              <a:t>p_i-p_j</a:t>
            </a:r>
            <a:r>
              <a:rPr lang="en-US" altLang="zh-CN" baseline="0" dirty="0"/>
              <a:t>)</a:t>
            </a:r>
            <a:r>
              <a:rPr lang="zh-CN" altLang="en-US" baseline="0" dirty="0"/>
              <a:t>不是相对动量，如果两个物体质量相同，则相对动量是</a:t>
            </a:r>
            <a:r>
              <a:rPr lang="en-US" altLang="zh-CN" baseline="0" dirty="0"/>
              <a:t>(</a:t>
            </a:r>
            <a:r>
              <a:rPr lang="en-US" altLang="zh-CN" baseline="0" dirty="0" err="1"/>
              <a:t>p_i-p_j</a:t>
            </a:r>
            <a:r>
              <a:rPr lang="en-US" altLang="zh-CN" baseline="0" dirty="0"/>
              <a:t>)/2</a:t>
            </a:r>
            <a:r>
              <a:rPr lang="zh-CN" altLang="en-US" baseline="0" dirty="0"/>
              <a:t>，具体推导见笔记。</a:t>
            </a: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F370D-4C40-4262-9984-B38D533414D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4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conjugate ['</a:t>
            </a:r>
            <a:r>
              <a:rPr lang="en-US" altLang="zh-CN" dirty="0" err="1"/>
              <a:t>kɒndʒʊgeɪt</a:t>
            </a:r>
            <a:r>
              <a:rPr lang="en-US" altLang="zh-CN" dirty="0"/>
              <a:t>]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E6397-AFB7-4578-84A5-971785DB41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1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Conjugate  ['</a:t>
            </a:r>
            <a:r>
              <a:rPr lang="en-US" altLang="zh-CN" dirty="0" err="1"/>
              <a:t>kɒndʒʊgeɪt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E6397-AFB7-4578-84A5-971785DB412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71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63EB91-113A-4511-B397-708E90B40563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CN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201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sodium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E6397-AFB7-4578-84A5-971785DB412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3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5A2E4-29A6-4472-894A-BB83FD5505F1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1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C65D-289A-49BC-BD20-7D3E22BB785A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9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47BF2-344F-4B7C-9E78-432CB85EE407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97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1544A2-AECD-4656-B09A-4CF73CCCF1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Machleidt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AC1F369-4290-45DE-B506-A7CD2659EA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Nuclear Forces - Lecture 4         NF from EFT (CNSSS13)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1507CC7-5DB8-4B99-92BE-8AF21E0A83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C2A3-1DB1-4DB8-AB01-687F889200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69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FC2F-786B-46CF-B063-19CAC9DC21DD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CA98-8118-4041-8A1F-B5D372DCE67D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4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76-0165-4A17-9F1C-A98E9163E5F6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64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C324-878A-43C5-B1E3-4B5A6295687D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6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54C3-A7ED-48ED-A3C7-A72B4C6C9BD3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3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BA21-6308-4726-87A2-347D4B21357C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91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10A1-4874-4160-BE53-41FDFACDF8EF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0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7C23-31F2-4593-9633-CF2DD09DA491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0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ADC62-CACD-47CF-B4CB-95E8F32F1ECF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F143-8D06-48A2-8CF8-DEB9CE3FB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75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tmp"/><Relationship Id="rId5" Type="http://schemas.openxmlformats.org/officeDocument/2006/relationships/image" Target="../media/image30.jpeg"/><Relationship Id="rId10" Type="http://schemas.openxmlformats.org/officeDocument/2006/relationships/image" Target="../media/image35.tmp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tm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tmp"/><Relationship Id="rId3" Type="http://schemas.openxmlformats.org/officeDocument/2006/relationships/image" Target="../media/image77.tmp"/><Relationship Id="rId7" Type="http://schemas.openxmlformats.org/officeDocument/2006/relationships/image" Target="../media/image81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tmp"/><Relationship Id="rId5" Type="http://schemas.openxmlformats.org/officeDocument/2006/relationships/image" Target="../media/image79.tmp"/><Relationship Id="rId10" Type="http://schemas.openxmlformats.org/officeDocument/2006/relationships/image" Target="../media/image84.tmp"/><Relationship Id="rId4" Type="http://schemas.openxmlformats.org/officeDocument/2006/relationships/image" Target="../media/image78.tmp"/><Relationship Id="rId9" Type="http://schemas.openxmlformats.org/officeDocument/2006/relationships/image" Target="../media/image83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2.wmf"/><Relationship Id="rId9" Type="http://schemas.openxmlformats.org/officeDocument/2006/relationships/image" Target="../media/image7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tmp"/><Relationship Id="rId4" Type="http://schemas.openxmlformats.org/officeDocument/2006/relationships/image" Target="../media/image95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tmp"/><Relationship Id="rId13" Type="http://schemas.openxmlformats.org/officeDocument/2006/relationships/image" Target="../media/image117.tmp"/><Relationship Id="rId3" Type="http://schemas.openxmlformats.org/officeDocument/2006/relationships/image" Target="../media/image107.tmp"/><Relationship Id="rId7" Type="http://schemas.openxmlformats.org/officeDocument/2006/relationships/image" Target="../media/image111.tmp"/><Relationship Id="rId12" Type="http://schemas.openxmlformats.org/officeDocument/2006/relationships/image" Target="../media/image11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tmp"/><Relationship Id="rId11" Type="http://schemas.openxmlformats.org/officeDocument/2006/relationships/image" Target="../media/image115.tmp"/><Relationship Id="rId5" Type="http://schemas.openxmlformats.org/officeDocument/2006/relationships/image" Target="../media/image109.tmp"/><Relationship Id="rId10" Type="http://schemas.openxmlformats.org/officeDocument/2006/relationships/image" Target="../media/image114.tmp"/><Relationship Id="rId4" Type="http://schemas.openxmlformats.org/officeDocument/2006/relationships/image" Target="../media/image108.tmp"/><Relationship Id="rId9" Type="http://schemas.openxmlformats.org/officeDocument/2006/relationships/image" Target="../media/image113.tmp"/><Relationship Id="rId14" Type="http://schemas.openxmlformats.org/officeDocument/2006/relationships/image" Target="../media/image106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119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mp"/><Relationship Id="rId3" Type="http://schemas.openxmlformats.org/officeDocument/2006/relationships/image" Target="../media/image126.tmp"/><Relationship Id="rId7" Type="http://schemas.openxmlformats.org/officeDocument/2006/relationships/image" Target="../media/image90.tmp"/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tmp"/><Relationship Id="rId5" Type="http://schemas.openxmlformats.org/officeDocument/2006/relationships/image" Target="../media/image128.tmp"/><Relationship Id="rId4" Type="http://schemas.openxmlformats.org/officeDocument/2006/relationships/image" Target="../media/image127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31.png"/><Relationship Id="rId3" Type="http://schemas.openxmlformats.org/officeDocument/2006/relationships/image" Target="../media/image131.png"/><Relationship Id="rId7" Type="http://schemas.openxmlformats.org/officeDocument/2006/relationships/image" Target="../media/image950.png"/><Relationship Id="rId12" Type="http://schemas.openxmlformats.org/officeDocument/2006/relationships/image" Target="../media/image127.tmp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11" Type="http://schemas.openxmlformats.org/officeDocument/2006/relationships/image" Target="../media/image990.png"/><Relationship Id="rId5" Type="http://schemas.openxmlformats.org/officeDocument/2006/relationships/image" Target="../media/image930.png"/><Relationship Id="rId15" Type="http://schemas.openxmlformats.org/officeDocument/2006/relationships/image" Target="../media/image133.tmp"/><Relationship Id="rId10" Type="http://schemas.openxmlformats.org/officeDocument/2006/relationships/image" Target="../media/image980.png"/><Relationship Id="rId4" Type="http://schemas.openxmlformats.org/officeDocument/2006/relationships/image" Target="../media/image920.png"/><Relationship Id="rId9" Type="http://schemas.openxmlformats.org/officeDocument/2006/relationships/image" Target="../media/image970.png"/><Relationship Id="rId14" Type="http://schemas.openxmlformats.org/officeDocument/2006/relationships/image" Target="../media/image132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9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teven_weinberg_2010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3.wmf"/><Relationship Id="rId5" Type="http://schemas.openxmlformats.org/officeDocument/2006/relationships/image" Target="../media/image25.jpe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0.emf"/><Relationship Id="rId9" Type="http://schemas.openxmlformats.org/officeDocument/2006/relationships/image" Target="../media/image22.wmf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43005" y="825026"/>
            <a:ext cx="5976664" cy="12570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从手征核力到核物理第一性原理计算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许甫荣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2780928"/>
            <a:ext cx="8195350" cy="122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手征有效场论核力（三体力）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第一性原理计算：含共振和连续谱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0785"/>
            <a:ext cx="3528392" cy="70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08A39-4300-4003-8B6F-E3BA89A6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78A8AE-52BC-4EB0-99D3-FD6A3EFA4FB2}"/>
              </a:ext>
            </a:extLst>
          </p:cNvPr>
          <p:cNvSpPr txBox="1"/>
          <p:nvPr/>
        </p:nvSpPr>
        <p:spPr>
          <a:xfrm>
            <a:off x="971600" y="4221088"/>
            <a:ext cx="8003232" cy="122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把手征核力、重整化、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 initio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多体方法推广到复能量空间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弱束缚原子核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661DC-54CA-4C7A-9A38-843A76829B4E}"/>
              </a:ext>
            </a:extLst>
          </p:cNvPr>
          <p:cNvSpPr txBox="1"/>
          <p:nvPr/>
        </p:nvSpPr>
        <p:spPr>
          <a:xfrm>
            <a:off x="4860032" y="6325447"/>
            <a:ext cx="331236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同济大学 </a:t>
            </a:r>
            <a:r>
              <a:rPr lang="en-US" altLang="zh-CN" sz="2400" dirty="0">
                <a:latin typeface="+mj-ea"/>
                <a:ea typeface="+mj-ea"/>
              </a:rPr>
              <a:t>2023.05.25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98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C45E9F6-BD6F-4AB5-95CC-C3652616731E}" type="slidenum">
              <a:rPr lang="en-US" altLang="zh-CN" sz="1400"/>
              <a:pPr eaLnBrk="1" hangingPunct="1"/>
              <a:t>10</a:t>
            </a:fld>
            <a:endParaRPr lang="en-US" altLang="zh-CN" sz="1400"/>
          </a:p>
        </p:txBody>
      </p:sp>
      <p:pic>
        <p:nvPicPr>
          <p:cNvPr id="8" name="Picture 33" descr="diagCW (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84213"/>
            <a:ext cx="213360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4" descr="diagCW (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2209800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5" descr="diagCW (4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29000"/>
            <a:ext cx="25146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6" descr="diagCW (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4953000"/>
            <a:ext cx="23749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7" descr="diagCW (6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00400"/>
            <a:ext cx="1600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8" descr="diagCW (7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4876800"/>
            <a:ext cx="21082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9" descr="diagCW (8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4800600"/>
            <a:ext cx="17049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2514600" y="1524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</a:rPr>
              <a:t>2N forces</a:t>
            </a:r>
          </a:p>
        </p:txBody>
      </p:sp>
      <p:sp>
        <p:nvSpPr>
          <p:cNvPr id="16" name="Rectangle 41"/>
          <p:cNvSpPr>
            <a:spLocks noChangeArrowheads="1"/>
          </p:cNvSpPr>
          <p:nvPr/>
        </p:nvSpPr>
        <p:spPr bwMode="auto">
          <a:xfrm>
            <a:off x="4830763" y="127000"/>
            <a:ext cx="1341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</a:rPr>
              <a:t>3N forces</a:t>
            </a:r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7391400" y="127000"/>
            <a:ext cx="1341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</a:rPr>
              <a:t>4N forces</a:t>
            </a:r>
          </a:p>
        </p:txBody>
      </p:sp>
      <p:sp>
        <p:nvSpPr>
          <p:cNvPr id="18" name="Text Box 43"/>
          <p:cNvSpPr txBox="1">
            <a:spLocks noChangeArrowheads="1"/>
          </p:cNvSpPr>
          <p:nvPr/>
        </p:nvSpPr>
        <p:spPr bwMode="auto">
          <a:xfrm>
            <a:off x="304800" y="730250"/>
            <a:ext cx="1219200" cy="6699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000000"/>
                </a:solidFill>
              </a:rPr>
              <a:t>Leading Order</a:t>
            </a:r>
          </a:p>
        </p:txBody>
      </p:sp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381000" y="3505200"/>
            <a:ext cx="990600" cy="1098550"/>
          </a:xfrm>
          <a:prstGeom prst="rect">
            <a:avLst/>
          </a:prstGeom>
          <a:noFill/>
          <a:ln w="2857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00CC00"/>
                </a:solidFill>
              </a:rPr>
              <a:t>Next-to-Next-to Leading Order</a:t>
            </a:r>
          </a:p>
        </p:txBody>
      </p:sp>
      <p:sp>
        <p:nvSpPr>
          <p:cNvPr id="20" name="Text Box 46"/>
          <p:cNvSpPr txBox="1">
            <a:spLocks noChangeArrowheads="1"/>
          </p:cNvSpPr>
          <p:nvPr/>
        </p:nvSpPr>
        <p:spPr bwMode="auto">
          <a:xfrm>
            <a:off x="381000" y="5216525"/>
            <a:ext cx="914400" cy="1184275"/>
          </a:xfrm>
          <a:prstGeom prst="rect">
            <a:avLst/>
          </a:prstGeom>
          <a:noFill/>
          <a:ln w="28575">
            <a:solidFill>
              <a:srgbClr val="FF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>
                <a:solidFill>
                  <a:srgbClr val="FF3399"/>
                </a:solidFill>
              </a:rPr>
              <a:t>Next-to-Next-to-Next-to Leading Order</a:t>
            </a:r>
          </a:p>
        </p:txBody>
      </p:sp>
      <p:sp>
        <p:nvSpPr>
          <p:cNvPr id="21" name="Text Box 44"/>
          <p:cNvSpPr txBox="1">
            <a:spLocks noChangeArrowheads="1"/>
          </p:cNvSpPr>
          <p:nvPr/>
        </p:nvSpPr>
        <p:spPr bwMode="auto">
          <a:xfrm>
            <a:off x="304800" y="2057400"/>
            <a:ext cx="1143000" cy="9445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000000"/>
                </a:solidFill>
              </a:rPr>
              <a:t>Next-to Leading Order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99709" y="853628"/>
            <a:ext cx="178426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Chiral EFT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9" descr="china2pp4_Page_07(2)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88" y="505096"/>
            <a:ext cx="2194768" cy="261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154983" y="2852936"/>
            <a:ext cx="257785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counting </a:t>
            </a:r>
            <a:r>
              <a:rPr lang="zh-CN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27985" y="3261123"/>
            <a:ext cx="2353816" cy="1729877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98" y="2895036"/>
            <a:ext cx="561233" cy="3626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7944" y="1676400"/>
            <a:ext cx="2087039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2000</a:t>
            </a:r>
            <a:r>
              <a:rPr lang="zh-CN" altLang="en-US" sz="2000" dirty="0"/>
              <a:t>年以后才开始</a:t>
            </a:r>
            <a:r>
              <a:rPr lang="en-US" altLang="zh-CN" sz="2000" dirty="0"/>
              <a:t>EFT</a:t>
            </a:r>
            <a:r>
              <a:rPr lang="zh-CN" altLang="en-US" sz="2000" dirty="0"/>
              <a:t>核物理计算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C464E30B-54ED-48F8-A5BB-A67ABD9429E3}"/>
              </a:ext>
            </a:extLst>
          </p:cNvPr>
          <p:cNvSpPr txBox="1"/>
          <p:nvPr/>
        </p:nvSpPr>
        <p:spPr>
          <a:xfrm>
            <a:off x="35496" y="2777153"/>
            <a:ext cx="5184576" cy="24006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hierarchy of nuclear force;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Naturally generates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3NF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4NF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the uncertainty of each hierarchy.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62719C-DB50-4BCC-AB9E-4C7DC9EC4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0" y="1801269"/>
            <a:ext cx="4351397" cy="429043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B675806-938D-484D-AB7C-5D7E95641222}"/>
              </a:ext>
            </a:extLst>
          </p:cNvPr>
          <p:cNvSpPr/>
          <p:nvPr/>
        </p:nvSpPr>
        <p:spPr>
          <a:xfrm>
            <a:off x="1746401" y="460054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(Q/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l-GR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229600" cy="2545092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C32E28-82D4-4033-A585-C1BC91FE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BAF1F6-FCB5-4AC0-8A45-57B698495476}"/>
              </a:ext>
            </a:extLst>
          </p:cNvPr>
          <p:cNvSpPr/>
          <p:nvPr/>
        </p:nvSpPr>
        <p:spPr>
          <a:xfrm>
            <a:off x="467544" y="4365104"/>
            <a:ext cx="7571184" cy="111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Machleidt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,, PRC 68, 041001(R) (2003);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Machleidt, D.R. Entem, Physics Reports 503, 1 (2011)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D0FF29-3321-4263-B16A-1023D29C5B34}"/>
              </a:ext>
            </a:extLst>
          </p:cNvPr>
          <p:cNvSpPr txBox="1"/>
          <p:nvPr/>
        </p:nvSpPr>
        <p:spPr>
          <a:xfrm>
            <a:off x="1907704" y="260648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NLO or NNLO, only 9 parameters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09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23DBBC-2A12-424D-8D81-4E848113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00CC3-A6D1-4B1D-8F86-154503DF7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569589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7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3" y="394475"/>
            <a:ext cx="8833292" cy="60544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093296"/>
            <a:ext cx="49191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现实核力的最大特点：势参数由核子二体散射数据确定（和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），而不是核结构实验数据！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74715" y="194420"/>
            <a:ext cx="33843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的合理性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ADC1A-1550-4998-8F1A-32CC79F7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B81828-92E1-4F0A-9CA2-DF71AE43C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12776"/>
            <a:ext cx="1107004" cy="4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C8097A-50B3-4AA7-8277-51C60CF2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2B1C8-E0E4-4A3E-A676-FF9108AB1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36712"/>
            <a:ext cx="3960440" cy="41180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11DA3-FD82-4BF2-B3F6-7CD46FDE7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24744"/>
            <a:ext cx="423086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123D22-6C33-47E9-87AD-65A8E9E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E5AD29-D7DB-4F87-83B2-626F442E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08" y="2276872"/>
            <a:ext cx="5358784" cy="2540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DEBEB7-679D-4936-B65D-137D2DBDC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969636"/>
            <a:ext cx="3528392" cy="15499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A51666-1D0B-436B-9952-1129B6AF2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64" y="229651"/>
            <a:ext cx="4248472" cy="17284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74F53B-F4A6-4FE1-A6A9-51C4AD2DD0C9}"/>
              </a:ext>
            </a:extLst>
          </p:cNvPr>
          <p:cNvSpPr txBox="1"/>
          <p:nvPr/>
        </p:nvSpPr>
        <p:spPr>
          <a:xfrm>
            <a:off x="342268" y="98072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三体力 （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3NF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7256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6" y="932767"/>
            <a:ext cx="3813363" cy="98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9" y="1004904"/>
            <a:ext cx="1924263" cy="83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896" y="22766"/>
            <a:ext cx="9137104" cy="510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Renormalizations (softening) : G-matrix, </a:t>
            </a:r>
            <a:r>
              <a:rPr lang="en-US" altLang="zh-CN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CN" sz="2000" b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OLS, SRG, UCOM…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3638828" cy="34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DB4856-1E83-49B4-9308-F3B7D3BFB671}"/>
              </a:ext>
            </a:extLst>
          </p:cNvPr>
          <p:cNvSpPr txBox="1"/>
          <p:nvPr/>
        </p:nvSpPr>
        <p:spPr>
          <a:xfrm>
            <a:off x="6896" y="1985815"/>
            <a:ext cx="9137104" cy="8758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b="1" dirty="0"/>
              <a:t>自由空间的核力软化，目的是加速数值“量子强关联多体系统”计算的收敛性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b="1" dirty="0"/>
              <a:t>“无限”空间转化到有限空间，目的是缩小模型空间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3469E3-F944-463E-B59B-7073AE516ACF}"/>
              </a:ext>
            </a:extLst>
          </p:cNvPr>
          <p:cNvSpPr txBox="1"/>
          <p:nvPr/>
        </p:nvSpPr>
        <p:spPr>
          <a:xfrm>
            <a:off x="5913060" y="432936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No-Core Shell Model (NCSM)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E4D518-DA1F-4DA4-B9E5-133D3F21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4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06" y="44624"/>
            <a:ext cx="4848539" cy="2994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3284984"/>
            <a:ext cx="5904656" cy="3444213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467544" y="4005064"/>
            <a:ext cx="77520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endParaRPr lang="zh-CN" altLang="en-US" sz="2000" b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95536" y="5877272"/>
            <a:ext cx="72007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SRG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B530C99-B6BD-4301-B99F-E2BA6D461066}"/>
              </a:ext>
            </a:extLst>
          </p:cNvPr>
          <p:cNvSpPr txBox="1"/>
          <p:nvPr/>
        </p:nvSpPr>
        <p:spPr>
          <a:xfrm>
            <a:off x="2627784" y="2132856"/>
            <a:ext cx="7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endParaRPr lang="zh-CN" altLang="en-US" b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C2FFCD6-6143-4841-8299-6ED5583FB179}"/>
              </a:ext>
            </a:extLst>
          </p:cNvPr>
          <p:cNvSpPr txBox="1"/>
          <p:nvPr/>
        </p:nvSpPr>
        <p:spPr>
          <a:xfrm>
            <a:off x="5292080" y="1917412"/>
            <a:ext cx="7200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SRG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0E0F4A-FDEA-4EFD-AC6E-6B9179093950}"/>
              </a:ext>
            </a:extLst>
          </p:cNvPr>
          <p:cNvSpPr txBox="1"/>
          <p:nvPr/>
        </p:nvSpPr>
        <p:spPr>
          <a:xfrm>
            <a:off x="179512" y="6206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软化核力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5A75D3-663F-492E-AFC5-9C0243EA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48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1" y="2543719"/>
            <a:ext cx="3623171" cy="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72" y="2586868"/>
            <a:ext cx="1758702" cy="76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96769"/>
            <a:ext cx="4661871" cy="89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36" y="1156870"/>
            <a:ext cx="1225128" cy="77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233949"/>
            <a:ext cx="9144000" cy="4955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如何“严格”求解强关联量子多体体系？</a:t>
            </a:r>
            <a:r>
              <a:rPr lang="en-US" altLang="zh-CN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 initio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many-body methods</a:t>
            </a:r>
            <a:endParaRPr lang="zh-CN" altLang="en-US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5AC515-5D47-42E5-8BA1-DD50A8C5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5BADBE1E-E4BD-4F57-81E1-FE29DF4682BA}"/>
              </a:ext>
            </a:extLst>
          </p:cNvPr>
          <p:cNvGrpSpPr>
            <a:grpSpLocks/>
          </p:cNvGrpSpPr>
          <p:nvPr/>
        </p:nvGrpSpPr>
        <p:grpSpPr bwMode="auto">
          <a:xfrm>
            <a:off x="1270323" y="3974068"/>
            <a:ext cx="3505200" cy="1066800"/>
            <a:chOff x="1152" y="816"/>
            <a:chExt cx="2208" cy="672"/>
          </a:xfrm>
        </p:grpSpPr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038D2763-6231-4A90-9D62-ABBCCCDFD5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6249272"/>
                </p:ext>
              </p:extLst>
            </p:nvPr>
          </p:nvGraphicFramePr>
          <p:xfrm>
            <a:off x="1309" y="918"/>
            <a:ext cx="1893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9" name="Equation" r:id="rId7" imgW="1396800" imgH="393480" progId="Equation.DSMT4">
                    <p:embed/>
                  </p:oleObj>
                </mc:Choice>
                <mc:Fallback>
                  <p:oleObj name="Equation" r:id="rId7" imgW="1396800" imgH="393480" progId="Equation.DSMT4">
                    <p:embed/>
                    <p:pic>
                      <p:nvPicPr>
                        <p:cNvPr id="1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9" y="918"/>
                          <a:ext cx="1893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466AAED6-B25D-48B6-A9AD-1C7BFB375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16"/>
              <a:ext cx="2208" cy="672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20079"/>
            <a:ext cx="2880866" cy="25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3999" cy="83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Nuclear shell model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（概念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1932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年由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Ivanenko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E.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Gapon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提出，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1949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年主要由下面三人独立发展，</a:t>
            </a:r>
            <a:r>
              <a:rPr lang="en-US" altLang="zh-CN" sz="1600" b="1" dirty="0">
                <a:cs typeface="Times New Roman" pitchFamily="18" charset="0"/>
              </a:rPr>
              <a:t>Nobel prize </a:t>
            </a:r>
            <a:r>
              <a:rPr lang="en-US" altLang="zh-CN" sz="1600" b="1" dirty="0"/>
              <a:t>1963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78" y="954761"/>
            <a:ext cx="864096" cy="122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465527" y="2204183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Goeppert-Mayer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50764"/>
            <a:ext cx="864096" cy="122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82032" y="2204183"/>
            <a:ext cx="1460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Hans D. Jensen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95" y="973826"/>
            <a:ext cx="831369" cy="11757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7580" y="2204184"/>
            <a:ext cx="1660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Eugene Paul Wigner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2" y="922020"/>
            <a:ext cx="1370208" cy="15620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12160" y="2879180"/>
            <a:ext cx="2376264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Spin-orbit coupling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幻数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27F92C-EA95-430B-9D46-C3A39F21918F}"/>
              </a:ext>
            </a:extLst>
          </p:cNvPr>
          <p:cNvSpPr/>
          <p:nvPr/>
        </p:nvSpPr>
        <p:spPr>
          <a:xfrm>
            <a:off x="2908821" y="5878166"/>
            <a:ext cx="3945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年代开始，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Talmi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6182E8-CA7D-4DB8-B077-DA4476288644}"/>
              </a:ext>
            </a:extLst>
          </p:cNvPr>
          <p:cNvSpPr/>
          <p:nvPr/>
        </p:nvSpPr>
        <p:spPr>
          <a:xfrm>
            <a:off x="35496" y="5281238"/>
            <a:ext cx="9013532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(configuration-mixing; configuration-interaction) shell model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FEDBBEB-F2E4-44C4-8E52-8158AC6584C4}"/>
              </a:ext>
            </a:extLst>
          </p:cNvPr>
          <p:cNvCxnSpPr/>
          <p:nvPr/>
        </p:nvCxnSpPr>
        <p:spPr>
          <a:xfrm>
            <a:off x="0" y="5281238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7F09D-48A4-4971-92E7-29D3469809B1}"/>
              </a:ext>
            </a:extLst>
          </p:cNvPr>
          <p:cNvSpPr txBox="1"/>
          <p:nvPr/>
        </p:nvSpPr>
        <p:spPr>
          <a:xfrm>
            <a:off x="-195748" y="3398047"/>
            <a:ext cx="374441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单粒子壳层轨道实验可观测吗？</a:t>
            </a:r>
            <a:endParaRPr lang="en-US" altLang="zh-CN" dirty="0">
              <a:highlight>
                <a:srgbClr val="FFFF00"/>
              </a:highlight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（定量）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8EF1B-AF70-4E71-8721-E533CB1E6601}"/>
              </a:ext>
            </a:extLst>
          </p:cNvPr>
          <p:cNvSpPr txBox="1"/>
          <p:nvPr/>
        </p:nvSpPr>
        <p:spPr>
          <a:xfrm>
            <a:off x="130468" y="6231540"/>
            <a:ext cx="901353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原子核性质实验可观测吗？（定量）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856EF6-F7E4-4B33-8D97-269F643390B2}"/>
              </a:ext>
            </a:extLst>
          </p:cNvPr>
          <p:cNvSpPr txBox="1"/>
          <p:nvPr/>
        </p:nvSpPr>
        <p:spPr>
          <a:xfrm>
            <a:off x="6588224" y="5917580"/>
            <a:ext cx="242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Many-body nucleus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71047A-07DF-4CDC-AD68-CF6888A3F7E8}"/>
              </a:ext>
            </a:extLst>
          </p:cNvPr>
          <p:cNvSpPr txBox="1"/>
          <p:nvPr/>
        </p:nvSpPr>
        <p:spPr>
          <a:xfrm>
            <a:off x="6094760" y="4092192"/>
            <a:ext cx="290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Single-particle orbits (shell)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8570779-F3E7-4547-AF31-C1201ABA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5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2FEBC3-6DE3-4CC2-A31A-DFD7C10D0ED7}"/>
              </a:ext>
            </a:extLst>
          </p:cNvPr>
          <p:cNvSpPr txBox="1"/>
          <p:nvPr/>
        </p:nvSpPr>
        <p:spPr>
          <a:xfrm>
            <a:off x="923256" y="933698"/>
            <a:ext cx="6696744" cy="1667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低能核理论的二个最基本问题：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force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（核力）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Many-body correlations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（多体量子关联）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B5B6D3-6108-43EC-AC1F-1E7E800DFEA1}"/>
              </a:ext>
            </a:extLst>
          </p:cNvPr>
          <p:cNvSpPr txBox="1"/>
          <p:nvPr/>
        </p:nvSpPr>
        <p:spPr>
          <a:xfrm>
            <a:off x="910191" y="3284984"/>
            <a:ext cx="7323617" cy="2047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什么叫核结构第一性原理计算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 initio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first principles)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realistic nuclear forces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出发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“严格”处理量子多体关联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“严格”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数值计算收敛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B01F3C-08F3-4EEF-994A-AE54445D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1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6632"/>
            <a:ext cx="5112568" cy="1730714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32856"/>
            <a:ext cx="4903570" cy="16323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248859-3689-4455-B4B7-197A9AAF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20473"/>
            <a:ext cx="7183511" cy="2528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57171B-F247-4526-9060-A4C7BD8A8C91}"/>
              </a:ext>
            </a:extLst>
          </p:cNvPr>
          <p:cNvSpPr txBox="1"/>
          <p:nvPr/>
        </p:nvSpPr>
        <p:spPr>
          <a:xfrm>
            <a:off x="7477794" y="278262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 err="1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="1" baseline="-25000" dirty="0" err="1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zh-CN" altLang="en-US" sz="3600" b="1" baseline="-25000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A92E2-3F28-4A49-92DC-885237FC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51E49B-1C80-4AA7-AEB2-47D7783C228D}"/>
              </a:ext>
            </a:extLst>
          </p:cNvPr>
          <p:cNvSpPr txBox="1"/>
          <p:nvPr/>
        </p:nvSpPr>
        <p:spPr>
          <a:xfrm>
            <a:off x="-9406" y="1340768"/>
            <a:ext cx="91440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forces 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NNN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）核力重整化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CN" b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Similarity Renormalization Group (SRG)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Many-Body methods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Configuration-interaction </a:t>
            </a:r>
            <a:r>
              <a:rPr lang="en-US" altLang="zh-CN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Gamow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shell model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b) In-medium Similarity Renormalization Group (IM-SRG) (</a:t>
            </a:r>
            <a:r>
              <a:rPr lang="en-US" altLang="zh-CN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Gamow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 conventional)</a:t>
            </a:r>
          </a:p>
          <a:p>
            <a:pPr>
              <a:lnSpc>
                <a:spcPct val="2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953DFD-22B4-4405-9B99-F7EF340AC572}"/>
              </a:ext>
            </a:extLst>
          </p:cNvPr>
          <p:cNvSpPr/>
          <p:nvPr/>
        </p:nvSpPr>
        <p:spPr>
          <a:xfrm>
            <a:off x="3347864" y="260648"/>
            <a:ext cx="182614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我们组：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4FBD32-7DBB-40A6-80BA-7023439D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5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" y="870966"/>
            <a:ext cx="4030870" cy="27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31" y="783061"/>
            <a:ext cx="4902658" cy="289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40177" y="165355"/>
            <a:ext cx="340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Resonance and continuum</a:t>
            </a:r>
            <a:endParaRPr lang="zh-CN" altLang="en-US" sz="2000" b="1" i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92549-832D-4218-A2E6-5BD2DFE0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内容占位符 2">
                <a:extLst>
                  <a:ext uri="{FF2B5EF4-FFF2-40B4-BE49-F238E27FC236}">
                    <a16:creationId xmlns:a16="http://schemas.microsoft.com/office/drawing/2014/main" id="{0A02D327-C60E-4031-B279-F022B71A2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19872" y="3981480"/>
                <a:ext cx="4104456" cy="25574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en-US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定态</a:t>
                </a:r>
                <a:endParaRPr lang="en-US" altLang="zh-CN" sz="2000" b="1" i="1" dirty="0">
                  <a:solidFill>
                    <a:srgbClr val="00B05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𝑖𝐸𝑡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/ℏ</m:t>
                        </m:r>
                      </m:sup>
                    </m:sSup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V(</a:t>
                </a:r>
                <a:r>
                  <a:rPr lang="en-US" altLang="zh-CN" sz="20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altLang="zh-CN" sz="20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内容占位符 2">
                <a:extLst>
                  <a:ext uri="{FF2B5EF4-FFF2-40B4-BE49-F238E27FC236}">
                    <a16:creationId xmlns:a16="http://schemas.microsoft.com/office/drawing/2014/main" id="{0A02D327-C60E-4031-B279-F022B71A2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9872" y="3981480"/>
                <a:ext cx="4104456" cy="255743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41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6632"/>
            <a:ext cx="5904656" cy="16051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7700" y="1910201"/>
            <a:ext cx="8366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美国物理学会选出的“</a:t>
            </a:r>
            <a:r>
              <a:rPr lang="en-US" altLang="zh-CN" b="1" dirty="0">
                <a:solidFill>
                  <a:srgbClr val="FF0000"/>
                </a:solidFill>
              </a:rPr>
              <a:t>2019</a:t>
            </a:r>
            <a:r>
              <a:rPr lang="zh-CN" altLang="en-US" b="1" dirty="0">
                <a:solidFill>
                  <a:srgbClr val="FF0000"/>
                </a:solidFill>
              </a:rPr>
              <a:t>年物理学发生的十大事件”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23666"/>
            <a:ext cx="2592288" cy="6233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231581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4. </a:t>
            </a:r>
            <a:endParaRPr lang="zh-CN" altLang="en-US" sz="2400" b="1" dirty="0"/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83" y="2813767"/>
            <a:ext cx="4460322" cy="2206309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" y="2791271"/>
            <a:ext cx="4717651" cy="27363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876" y="5771721"/>
            <a:ext cx="9016248" cy="83671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物理学家希望下一个元素的滴线不要再等上</a:t>
            </a:r>
            <a:r>
              <a:rPr lang="en-US" altLang="zh-CN" sz="1600" b="1" dirty="0">
                <a:latin typeface="+mn-ea"/>
              </a:rPr>
              <a:t>20</a:t>
            </a:r>
            <a:r>
              <a:rPr lang="zh-CN" altLang="en-US" sz="1600" b="1" dirty="0">
                <a:latin typeface="+mn-ea"/>
              </a:rPr>
              <a:t>年。下一代稀有同位素装置计划在两年内投入使用，可能会将滴线延伸至镁元素，即元素周期表中的第</a:t>
            </a:r>
            <a:r>
              <a:rPr lang="en-US" altLang="zh-CN" sz="1600" b="1" dirty="0">
                <a:latin typeface="+mn-ea"/>
              </a:rPr>
              <a:t>12</a:t>
            </a:r>
            <a:r>
              <a:rPr lang="zh-CN" altLang="en-US" sz="1600" b="1" dirty="0">
                <a:latin typeface="+mn-ea"/>
              </a:rPr>
              <a:t>号元素。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129DE-D1F4-4CCD-8902-931CBBEA129B}"/>
              </a:ext>
            </a:extLst>
          </p:cNvPr>
          <p:cNvSpPr txBox="1"/>
          <p:nvPr/>
        </p:nvSpPr>
        <p:spPr>
          <a:xfrm>
            <a:off x="6300192" y="188640"/>
            <a:ext cx="266429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滴线区原子核</a:t>
            </a:r>
          </a:p>
        </p:txBody>
      </p:sp>
    </p:spTree>
    <p:extLst>
      <p:ext uri="{BB962C8B-B14F-4D97-AF65-F5344CB8AC3E}">
        <p14:creationId xmlns:p14="http://schemas.microsoft.com/office/powerpoint/2010/main" val="4174361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AC030E-389C-468A-9229-6F07438E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2206"/>
            <a:ext cx="8165047" cy="45921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74942D-71E3-4B16-8E29-83C9ED011125}"/>
              </a:ext>
            </a:extLst>
          </p:cNvPr>
          <p:cNvSpPr/>
          <p:nvPr/>
        </p:nvSpPr>
        <p:spPr>
          <a:xfrm>
            <a:off x="2872560" y="649906"/>
            <a:ext cx="3398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</a:rPr>
              <a:t>核素版图 </a:t>
            </a:r>
            <a:r>
              <a:rPr lang="en-US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Nuclear Landscape</a:t>
            </a:r>
            <a:endParaRPr lang="zh-CN" alt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A3BB39-4A7B-4FDA-A2A8-934147FF2745}"/>
              </a:ext>
            </a:extLst>
          </p:cNvPr>
          <p:cNvSpPr txBox="1"/>
          <p:nvPr/>
        </p:nvSpPr>
        <p:spPr>
          <a:xfrm rot="16200000">
            <a:off x="-551905" y="3030324"/>
            <a:ext cx="159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4E4AD0-ABB6-4DFF-B534-A100D5B4F2A3}"/>
              </a:ext>
            </a:extLst>
          </p:cNvPr>
          <p:cNvSpPr/>
          <p:nvPr/>
        </p:nvSpPr>
        <p:spPr>
          <a:xfrm>
            <a:off x="4130594" y="5804432"/>
            <a:ext cx="982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23924F-EAB0-4626-AE6F-8CF58E25AC50}"/>
              </a:ext>
            </a:extLst>
          </p:cNvPr>
          <p:cNvSpPr txBox="1"/>
          <p:nvPr/>
        </p:nvSpPr>
        <p:spPr>
          <a:xfrm rot="19300327">
            <a:off x="4655380" y="3858703"/>
            <a:ext cx="9361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稳定谷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D8BF448-0381-4F4F-9D93-5B708793981C}"/>
              </a:ext>
            </a:extLst>
          </p:cNvPr>
          <p:cNvSpPr/>
          <p:nvPr/>
        </p:nvSpPr>
        <p:spPr>
          <a:xfrm>
            <a:off x="575733" y="1476587"/>
            <a:ext cx="7606454" cy="4280746"/>
          </a:xfrm>
          <a:custGeom>
            <a:avLst/>
            <a:gdLst>
              <a:gd name="connsiteX0" fmla="*/ 0 w 7606454"/>
              <a:gd name="connsiteY0" fmla="*/ 4280746 h 4280746"/>
              <a:gd name="connsiteX1" fmla="*/ 386080 w 7606454"/>
              <a:gd name="connsiteY1" fmla="*/ 4213013 h 4280746"/>
              <a:gd name="connsiteX2" fmla="*/ 623147 w 7606454"/>
              <a:gd name="connsiteY2" fmla="*/ 4172373 h 4280746"/>
              <a:gd name="connsiteX3" fmla="*/ 1571414 w 7606454"/>
              <a:gd name="connsiteY3" fmla="*/ 3887893 h 4280746"/>
              <a:gd name="connsiteX4" fmla="*/ 2397760 w 7606454"/>
              <a:gd name="connsiteY4" fmla="*/ 3752426 h 4280746"/>
              <a:gd name="connsiteX5" fmla="*/ 3115734 w 7606454"/>
              <a:gd name="connsiteY5" fmla="*/ 3616960 h 4280746"/>
              <a:gd name="connsiteX6" fmla="*/ 3657600 w 7606454"/>
              <a:gd name="connsiteY6" fmla="*/ 3339253 h 4280746"/>
              <a:gd name="connsiteX7" fmla="*/ 4260427 w 7606454"/>
              <a:gd name="connsiteY7" fmla="*/ 3075093 h 4280746"/>
              <a:gd name="connsiteX8" fmla="*/ 4775200 w 7606454"/>
              <a:gd name="connsiteY8" fmla="*/ 2695786 h 4280746"/>
              <a:gd name="connsiteX9" fmla="*/ 5249334 w 7606454"/>
              <a:gd name="connsiteY9" fmla="*/ 2296160 h 4280746"/>
              <a:gd name="connsiteX10" fmla="*/ 5709920 w 7606454"/>
              <a:gd name="connsiteY10" fmla="*/ 1910080 h 4280746"/>
              <a:gd name="connsiteX11" fmla="*/ 6129867 w 7606454"/>
              <a:gd name="connsiteY11" fmla="*/ 1618826 h 4280746"/>
              <a:gd name="connsiteX12" fmla="*/ 6502400 w 7606454"/>
              <a:gd name="connsiteY12" fmla="*/ 1361440 h 4280746"/>
              <a:gd name="connsiteX13" fmla="*/ 6868160 w 7606454"/>
              <a:gd name="connsiteY13" fmla="*/ 1083733 h 4280746"/>
              <a:gd name="connsiteX14" fmla="*/ 7220374 w 7606454"/>
              <a:gd name="connsiteY14" fmla="*/ 792480 h 4280746"/>
              <a:gd name="connsiteX15" fmla="*/ 7369387 w 7606454"/>
              <a:gd name="connsiteY15" fmla="*/ 521546 h 4280746"/>
              <a:gd name="connsiteX16" fmla="*/ 7552267 w 7606454"/>
              <a:gd name="connsiteY16" fmla="*/ 189653 h 4280746"/>
              <a:gd name="connsiteX17" fmla="*/ 7606454 w 7606454"/>
              <a:gd name="connsiteY17" fmla="*/ 0 h 4280746"/>
              <a:gd name="connsiteX18" fmla="*/ 7606454 w 7606454"/>
              <a:gd name="connsiteY18" fmla="*/ 0 h 4280746"/>
              <a:gd name="connsiteX19" fmla="*/ 7559040 w 7606454"/>
              <a:gd name="connsiteY19" fmla="*/ 135466 h 428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06454" h="4280746">
                <a:moveTo>
                  <a:pt x="0" y="4280746"/>
                </a:moveTo>
                <a:lnTo>
                  <a:pt x="386080" y="4213013"/>
                </a:lnTo>
                <a:cubicBezTo>
                  <a:pt x="489938" y="4194951"/>
                  <a:pt x="425591" y="4226560"/>
                  <a:pt x="623147" y="4172373"/>
                </a:cubicBezTo>
                <a:cubicBezTo>
                  <a:pt x="820703" y="4118186"/>
                  <a:pt x="1275645" y="3957884"/>
                  <a:pt x="1571414" y="3887893"/>
                </a:cubicBezTo>
                <a:cubicBezTo>
                  <a:pt x="1867183" y="3817902"/>
                  <a:pt x="2140373" y="3797582"/>
                  <a:pt x="2397760" y="3752426"/>
                </a:cubicBezTo>
                <a:cubicBezTo>
                  <a:pt x="2655147" y="3707270"/>
                  <a:pt x="2905761" y="3685822"/>
                  <a:pt x="3115734" y="3616960"/>
                </a:cubicBezTo>
                <a:cubicBezTo>
                  <a:pt x="3325707" y="3548098"/>
                  <a:pt x="3466818" y="3429564"/>
                  <a:pt x="3657600" y="3339253"/>
                </a:cubicBezTo>
                <a:cubicBezTo>
                  <a:pt x="3848382" y="3248942"/>
                  <a:pt x="4074160" y="3182338"/>
                  <a:pt x="4260427" y="3075093"/>
                </a:cubicBezTo>
                <a:cubicBezTo>
                  <a:pt x="4446694" y="2967848"/>
                  <a:pt x="4610382" y="2825608"/>
                  <a:pt x="4775200" y="2695786"/>
                </a:cubicBezTo>
                <a:cubicBezTo>
                  <a:pt x="4940018" y="2565964"/>
                  <a:pt x="5249334" y="2296160"/>
                  <a:pt x="5249334" y="2296160"/>
                </a:cubicBezTo>
                <a:cubicBezTo>
                  <a:pt x="5405121" y="2165209"/>
                  <a:pt x="5563165" y="2022969"/>
                  <a:pt x="5709920" y="1910080"/>
                </a:cubicBezTo>
                <a:cubicBezTo>
                  <a:pt x="5856675" y="1797191"/>
                  <a:pt x="6129867" y="1618826"/>
                  <a:pt x="6129867" y="1618826"/>
                </a:cubicBezTo>
                <a:cubicBezTo>
                  <a:pt x="6261947" y="1527386"/>
                  <a:pt x="6379351" y="1450622"/>
                  <a:pt x="6502400" y="1361440"/>
                </a:cubicBezTo>
                <a:cubicBezTo>
                  <a:pt x="6625449" y="1272258"/>
                  <a:pt x="6748498" y="1178560"/>
                  <a:pt x="6868160" y="1083733"/>
                </a:cubicBezTo>
                <a:cubicBezTo>
                  <a:pt x="6987822" y="988906"/>
                  <a:pt x="7136836" y="886178"/>
                  <a:pt x="7220374" y="792480"/>
                </a:cubicBezTo>
                <a:cubicBezTo>
                  <a:pt x="7303912" y="698782"/>
                  <a:pt x="7369387" y="521546"/>
                  <a:pt x="7369387" y="521546"/>
                </a:cubicBezTo>
                <a:cubicBezTo>
                  <a:pt x="7424702" y="421075"/>
                  <a:pt x="7512756" y="276577"/>
                  <a:pt x="7552267" y="189653"/>
                </a:cubicBezTo>
                <a:cubicBezTo>
                  <a:pt x="7591778" y="102729"/>
                  <a:pt x="7606454" y="0"/>
                  <a:pt x="7606454" y="0"/>
                </a:cubicBezTo>
                <a:lnTo>
                  <a:pt x="7606454" y="0"/>
                </a:lnTo>
                <a:lnTo>
                  <a:pt x="7559040" y="135466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C9FEC0-C3F8-4966-A0C0-91C8E49E1A2C}"/>
              </a:ext>
            </a:extLst>
          </p:cNvPr>
          <p:cNvCxnSpPr>
            <a:cxnSpLocks/>
          </p:cNvCxnSpPr>
          <p:nvPr/>
        </p:nvCxnSpPr>
        <p:spPr>
          <a:xfrm>
            <a:off x="6310469" y="3405955"/>
            <a:ext cx="388793" cy="42200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26C60D1-81CD-4B34-957D-61267B09BA4F}"/>
              </a:ext>
            </a:extLst>
          </p:cNvPr>
          <p:cNvSpPr/>
          <p:nvPr/>
        </p:nvSpPr>
        <p:spPr>
          <a:xfrm rot="19512463">
            <a:off x="3943203" y="2308229"/>
            <a:ext cx="234070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走向核素版图的边缘 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9DABB8-2C6E-4EDE-A723-8FA2D0A94094}"/>
              </a:ext>
            </a:extLst>
          </p:cNvPr>
          <p:cNvCxnSpPr>
            <a:cxnSpLocks/>
          </p:cNvCxnSpPr>
          <p:nvPr/>
        </p:nvCxnSpPr>
        <p:spPr>
          <a:xfrm flipH="1" flipV="1">
            <a:off x="5508104" y="2996952"/>
            <a:ext cx="486597" cy="5843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6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ea typeface="华文新魏" pitchFamily="2" charset="-122"/>
              </a:rPr>
              <a:t>核天体物理：</a:t>
            </a:r>
            <a:r>
              <a:rPr lang="en-US" altLang="zh-CN" dirty="0">
                <a:latin typeface="Times New Roman" pitchFamily="18" charset="0"/>
                <a:ea typeface="华文新魏" pitchFamily="2" charset="-122"/>
              </a:rPr>
              <a:t>Element production</a:t>
            </a:r>
          </a:p>
        </p:txBody>
      </p:sp>
      <p:sp>
        <p:nvSpPr>
          <p:cNvPr id="20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4800600" cy="4267200"/>
          </a:xfrm>
        </p:spPr>
        <p:txBody>
          <a:bodyPr/>
          <a:lstStyle/>
          <a:p>
            <a:endParaRPr lang="zh-CN" altLang="en-US" sz="2800"/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79575" y="2897188"/>
          <a:ext cx="4889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3" imgW="279360" imgH="253800" progId="Equation.3">
                  <p:embed/>
                </p:oleObj>
              </mc:Choice>
              <mc:Fallback>
                <p:oleObj name="Equation" r:id="rId3" imgW="279360" imgH="2538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2897188"/>
                        <a:ext cx="4889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971800" y="3429000"/>
          <a:ext cx="457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5" imgW="291960" imgH="253800" progId="Equation.3">
                  <p:embed/>
                </p:oleObj>
              </mc:Choice>
              <mc:Fallback>
                <p:oleObj name="Equation" r:id="rId5" imgW="291960" imgH="2538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4572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581400" y="4165600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7" imgW="761760" imgH="253800" progId="Equation.3">
                  <p:embed/>
                </p:oleObj>
              </mc:Choice>
              <mc:Fallback>
                <p:oleObj name="Equation" r:id="rId7" imgW="761760" imgH="25380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165600"/>
                        <a:ext cx="1219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505200" y="3733800"/>
          <a:ext cx="1600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Equation" r:id="rId9" imgW="1079280" imgH="279360" progId="Equation.3">
                  <p:embed/>
                </p:oleObj>
              </mc:Choice>
              <mc:Fallback>
                <p:oleObj name="Equation" r:id="rId9" imgW="1079280" imgH="279360" progId="Equation.3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733800"/>
                        <a:ext cx="160020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193800" y="1444625"/>
          <a:ext cx="6978650" cy="526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3" name="Flash Movie" r:id="rId11" imgW="6346800" imgH="4781520" progId="">
                  <p:embed/>
                </p:oleObj>
              </mc:Choice>
              <mc:Fallback>
                <p:oleObj name="Flash Movie" r:id="rId11" imgW="6346800" imgH="4781520" progId="">
                  <p:embed/>
                  <p:pic>
                    <p:nvPicPr>
                      <p:cNvPr id="20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1444625"/>
                        <a:ext cx="6978650" cy="526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18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F3418D7-85F7-463B-ACAF-BB24E190DC15}"/>
              </a:ext>
            </a:extLst>
          </p:cNvPr>
          <p:cNvSpPr/>
          <p:nvPr/>
        </p:nvSpPr>
        <p:spPr>
          <a:xfrm>
            <a:off x="4154518" y="4679529"/>
            <a:ext cx="1929650" cy="48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43508" y="-428074"/>
                <a:ext cx="8856984" cy="6408712"/>
              </a:xfrm>
            </p:spPr>
            <p:txBody>
              <a:bodyPr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Berggren 60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年代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发展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了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"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量子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力学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br>
                  <a:rPr lang="en-US" altLang="zh-CN" sz="24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:r>
                  <a:rPr lang="zh-CN" altLang="en-US" sz="24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用定态方法求解含时问题</a:t>
                </a:r>
                <a:br>
                  <a:rPr lang="en-US" altLang="zh-CN" sz="24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𝑖𝐸𝑡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/ℏ</m:t>
                        </m:r>
                      </m:sup>
                    </m:sSup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b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V(</a:t>
                </a:r>
                <a:r>
                  <a:rPr lang="en-US" altLang="zh-CN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b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E can be complex, and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b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本征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值：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𝑖𝐸𝑡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/ℏ</m:t>
                        </m:r>
                      </m:sup>
                    </m:sSup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/ℏ</m:t>
                            </m:r>
                          </m:sup>
                        </m:sSup>
                        <m:r>
                          <a:rPr lang="zh-CN" alt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/2ℏ</m:t>
                        </m:r>
                      </m:sup>
                    </m:sSup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43508" y="-428074"/>
                <a:ext cx="8856984" cy="6408712"/>
              </a:xfrm>
              <a:blipFill>
                <a:blip r:embed="rId3"/>
                <a:stretch>
                  <a:fillRect l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88B3E070-96E7-4A99-A044-D1C380268904}"/>
              </a:ext>
            </a:extLst>
          </p:cNvPr>
          <p:cNvSpPr/>
          <p:nvPr/>
        </p:nvSpPr>
        <p:spPr>
          <a:xfrm>
            <a:off x="264630" y="114118"/>
            <a:ext cx="553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Berggren basis: T. Berggren, 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Phys. A109 (1968) 265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C036F0-2C29-4905-9C9C-55958B84BC80}"/>
              </a:ext>
            </a:extLst>
          </p:cNvPr>
          <p:cNvSpPr txBox="1"/>
          <p:nvPr/>
        </p:nvSpPr>
        <p:spPr>
          <a:xfrm>
            <a:off x="3834767" y="552166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核态有衰变寿命，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decay width: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F743D2B-B478-4EBF-832F-47AACB99C4A3}"/>
              </a:ext>
            </a:extLst>
          </p:cNvPr>
          <p:cNvCxnSpPr>
            <a:cxnSpLocks/>
          </p:cNvCxnSpPr>
          <p:nvPr/>
        </p:nvCxnSpPr>
        <p:spPr>
          <a:xfrm>
            <a:off x="5689509" y="5060562"/>
            <a:ext cx="1929650" cy="475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0DBD5D7-3A44-4C5A-A3B4-B497D4754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73" y="5536427"/>
            <a:ext cx="1729890" cy="3810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47570C-11A9-4C3E-997D-AE782FB9C636}"/>
              </a:ext>
            </a:extLst>
          </p:cNvPr>
          <p:cNvSpPr txBox="1"/>
          <p:nvPr/>
        </p:nvSpPr>
        <p:spPr>
          <a:xfrm>
            <a:off x="1259632" y="600521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highlight>
                  <a:srgbClr val="FFFF00"/>
                </a:highlight>
              </a:rPr>
              <a:t>复空间求解量子力学问题要比实空间困难得多！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65D7F9-313D-46B9-A106-B8392F3DBA9A}"/>
              </a:ext>
            </a:extLst>
          </p:cNvPr>
          <p:cNvSpPr txBox="1"/>
          <p:nvPr/>
        </p:nvSpPr>
        <p:spPr>
          <a:xfrm>
            <a:off x="5653752" y="313148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Berggren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方法的一个</a:t>
            </a:r>
            <a:r>
              <a:rPr lang="zh-CN" altLang="en-US" b="1" dirty="0">
                <a:solidFill>
                  <a:srgbClr val="FF0000"/>
                </a:solidFill>
              </a:rPr>
              <a:t>关键）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1335569-35C7-4AA1-8820-BB95A6DB4E18}"/>
              </a:ext>
            </a:extLst>
          </p:cNvPr>
          <p:cNvCxnSpPr/>
          <p:nvPr/>
        </p:nvCxnSpPr>
        <p:spPr>
          <a:xfrm>
            <a:off x="1881978" y="3501008"/>
            <a:ext cx="11521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FDBF924-B0BD-4D5E-8AEB-5D8C7838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E773F6-E586-458C-9CD9-E6427ACFB6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71" y="147043"/>
            <a:ext cx="1584176" cy="205320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3496D8E-28F2-4BC0-86BB-9D73C669C396}"/>
              </a:ext>
            </a:extLst>
          </p:cNvPr>
          <p:cNvSpPr/>
          <p:nvPr/>
        </p:nvSpPr>
        <p:spPr>
          <a:xfrm>
            <a:off x="6159336" y="2148535"/>
            <a:ext cx="2919645" cy="41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Berggren, PhD in 1966 (Lund)</a:t>
            </a:r>
          </a:p>
        </p:txBody>
      </p:sp>
    </p:spTree>
    <p:extLst>
      <p:ext uri="{BB962C8B-B14F-4D97-AF65-F5344CB8AC3E}">
        <p14:creationId xmlns:p14="http://schemas.microsoft.com/office/powerpoint/2010/main" val="1923064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5" y="1196752"/>
            <a:ext cx="2893503" cy="2326026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46726"/>
            <a:ext cx="1440160" cy="496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101" y="107195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Complex-momentum space: 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bound, resonance and continuum</a:t>
            </a:r>
            <a:endParaRPr lang="zh-CN" altLang="en-US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86" y="1592350"/>
            <a:ext cx="2332290" cy="24882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56802" y="720023"/>
            <a:ext cx="3571801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Woods-Saxon in complex-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屏幕剪辑">
            <a:extLst>
              <a:ext uri="{FF2B5EF4-FFF2-40B4-BE49-F238E27FC236}">
                <a16:creationId xmlns:a16="http://schemas.microsoft.com/office/drawing/2014/main" id="{2B91FCCD-9BC3-472D-924F-F8186C504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91" y="1307596"/>
            <a:ext cx="3108862" cy="141860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850B67-C5EB-401E-A000-F6386F8E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CA1D0D-32A2-4F35-971A-2084B4B8AF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357246"/>
            <a:ext cx="3277664" cy="23485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4B94DD-BFD4-4459-B71F-DDB110768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3" y="4456985"/>
            <a:ext cx="3132091" cy="21490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958598-65C5-4D7E-9677-D616EB036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87" y="4415053"/>
            <a:ext cx="1864732" cy="5356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B7C257-CB7B-445A-912D-A4779A462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20" y="5252974"/>
            <a:ext cx="1902836" cy="557048"/>
          </a:xfrm>
          <a:prstGeom prst="rect">
            <a:avLst/>
          </a:prstGeom>
        </p:spPr>
      </p:pic>
      <p:pic>
        <p:nvPicPr>
          <p:cNvPr id="21" name="图片 20" descr="屏幕剪辑">
            <a:extLst>
              <a:ext uri="{FF2B5EF4-FFF2-40B4-BE49-F238E27FC236}">
                <a16:creationId xmlns:a16="http://schemas.microsoft.com/office/drawing/2014/main" id="{B9279B55-95F0-4B55-A836-5424DDCB6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39" y="3709277"/>
            <a:ext cx="4871922" cy="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右箭头 4"/>
              <p:cNvSpPr/>
              <p:nvPr/>
            </p:nvSpPr>
            <p:spPr>
              <a:xfrm>
                <a:off x="2294953" y="2141213"/>
                <a:ext cx="2808672" cy="121920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𝒍𝒐𝒘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or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SRG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右箭头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53" y="2141213"/>
                <a:ext cx="2808672" cy="1219200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49453" y="2253425"/>
            <a:ext cx="1828800" cy="8922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Bare forces: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repulsion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20325" y="2253599"/>
            <a:ext cx="2438403" cy="105571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remove hard core,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still keep good descriptions of NN scattering phase shifts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右弧形箭头 8"/>
          <p:cNvSpPr/>
          <p:nvPr/>
        </p:nvSpPr>
        <p:spPr>
          <a:xfrm>
            <a:off x="8260084" y="2781457"/>
            <a:ext cx="864372" cy="2387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83" y="3738505"/>
            <a:ext cx="1950988" cy="15694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53" y="3862563"/>
            <a:ext cx="3048000" cy="43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07092" y="3513304"/>
            <a:ext cx="113987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Q-box folded diagrams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219" y="5124116"/>
            <a:ext cx="511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Non-degenerate extended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Kuo-Krenciglowa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folded-diagram method (EKK) by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Takayanagi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NPA 852, 61 (2011)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F395B6-C797-4FC8-94C5-EA115C29D12A}"/>
              </a:ext>
            </a:extLst>
          </p:cNvPr>
          <p:cNvSpPr txBox="1"/>
          <p:nvPr/>
        </p:nvSpPr>
        <p:spPr>
          <a:xfrm>
            <a:off x="467544" y="1042863"/>
            <a:ext cx="760086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我们发展了基于现实核力的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 initio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Gamow Shell Model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FD529E-9928-48C0-96A6-9FFCE06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0292" y="6381328"/>
            <a:ext cx="2133600" cy="365125"/>
          </a:xfrm>
        </p:spPr>
        <p:txBody>
          <a:bodyPr/>
          <a:lstStyle/>
          <a:p>
            <a:fld id="{BB56F143-8D06-48A2-8CF8-DEB9CE3FB96F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042C8B-A712-4647-A648-EC7937CD2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6" y="4587471"/>
            <a:ext cx="4923985" cy="3949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A92E35-6A72-4CCD-9218-CEF1EDE8E125}"/>
              </a:ext>
            </a:extLst>
          </p:cNvPr>
          <p:cNvSpPr/>
          <p:nvPr/>
        </p:nvSpPr>
        <p:spPr>
          <a:xfrm>
            <a:off x="2602841" y="229762"/>
            <a:ext cx="303159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 initio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Gamow Shell Model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5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9EFE1C-4220-433C-8A54-B00EAD2F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ABDC19-57A7-4BAC-A3E1-377CCC0D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47" y="696286"/>
            <a:ext cx="27432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5AC52A7-6F9F-4BD1-9691-0B5AA4B5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63328"/>
            <a:ext cx="1458214" cy="346625"/>
          </a:xfrm>
          <a:prstGeom prst="rect">
            <a:avLst/>
          </a:prstGeom>
        </p:spPr>
      </p:pic>
      <p:sp>
        <p:nvSpPr>
          <p:cNvPr id="5" name="TextBox 55">
            <a:extLst>
              <a:ext uri="{FF2B5EF4-FFF2-40B4-BE49-F238E27FC236}">
                <a16:creationId xmlns:a16="http://schemas.microsoft.com/office/drawing/2014/main" id="{F9CCCAD8-1222-4E77-B796-F15D52B4FBBB}"/>
              </a:ext>
            </a:extLst>
          </p:cNvPr>
          <p:cNvSpPr txBox="1"/>
          <p:nvPr/>
        </p:nvSpPr>
        <p:spPr>
          <a:xfrm>
            <a:off x="604664" y="980728"/>
            <a:ext cx="3289584" cy="960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-,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-box folded diagrams in complex-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Berggren basis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5F8FC769-886D-45E6-A307-9F45A113F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6" y="2492896"/>
            <a:ext cx="2272875" cy="16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76" y="1060610"/>
            <a:ext cx="5442249" cy="132857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Yukawa nuclear force by 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meson exchange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Equation" r:id="rId3" imgW="914400" imgH="179640" progId="Equation.DSMT4">
                  <p:embed/>
                </p:oleObj>
              </mc:Choice>
              <mc:Fallback>
                <p:oleObj name="Equation" r:id="rId3" imgW="914400" imgH="179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" y="3429000"/>
            <a:ext cx="4890061" cy="1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9512" y="74776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force has an infinite range!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41" y="82828"/>
            <a:ext cx="911300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Realistic nuclear forces</a:t>
            </a:r>
            <a:endParaRPr lang="zh-CN" alt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31" y="2844927"/>
            <a:ext cx="4977677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attractive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short-range repulsive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33" y="2142031"/>
            <a:ext cx="1574627" cy="31492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46" y="1246453"/>
            <a:ext cx="2304256" cy="940366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44120"/>
            <a:ext cx="1008112" cy="639981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2564903"/>
            <a:ext cx="4053709" cy="3784459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C4E6E5E-C835-4150-938C-9C7F62F60DDF}"/>
              </a:ext>
            </a:extLst>
          </p:cNvPr>
          <p:cNvCxnSpPr>
            <a:cxnSpLocks/>
          </p:cNvCxnSpPr>
          <p:nvPr/>
        </p:nvCxnSpPr>
        <p:spPr>
          <a:xfrm>
            <a:off x="6647994" y="2120196"/>
            <a:ext cx="1656184" cy="27178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74A82A3-0C10-4866-8356-DA859A282F38}"/>
              </a:ext>
            </a:extLst>
          </p:cNvPr>
          <p:cNvSpPr txBox="1"/>
          <p:nvPr/>
        </p:nvSpPr>
        <p:spPr>
          <a:xfrm>
            <a:off x="6467974" y="8076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交换光子，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1D2A6B-9135-460D-8812-F6BB5B85AD00}"/>
              </a:ext>
            </a:extLst>
          </p:cNvPr>
          <p:cNvSpPr/>
          <p:nvPr/>
        </p:nvSpPr>
        <p:spPr>
          <a:xfrm>
            <a:off x="1601531" y="213511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交换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介子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B671DA-2EE5-42F9-BDEC-3EF4D315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19" y="1484784"/>
            <a:ext cx="8496944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G.E. Brown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60’s: 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从现实核力出发计算核结构问题，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-box folded diagrams,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endParaRPr lang="zh-CN" alt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核芯极化的重要性！</a:t>
            </a:r>
            <a:endParaRPr lang="en-US" altLang="zh-CN" sz="2000" b="1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使得用现实核力计算原子核成为可能！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717979"/>
            <a:ext cx="3042653" cy="24476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19" y="188640"/>
            <a:ext cx="8280921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60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年代以前，现实核力研究主要局限于核力本身的研究或用于一些少体问题研究，很难用于真正的核物理计算（计算核结构问题定量很差）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76C5B5-3BBD-4D1A-9C8C-7FCE180F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930145"/>
            <a:ext cx="1608337" cy="201672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956A95-6B85-4CA2-8925-E0A7E92A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60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24304" y="3543718"/>
            <a:ext cx="3627616" cy="2909618"/>
            <a:chOff x="795379" y="4017643"/>
            <a:chExt cx="2834670" cy="208500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79" y="4017643"/>
              <a:ext cx="2834670" cy="2085005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566041" y="511671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40586"/>
            <a:ext cx="3322088" cy="2484242"/>
          </a:xfrm>
          <a:prstGeom prst="rect">
            <a:avLst/>
          </a:prstGeom>
        </p:spPr>
      </p:pic>
      <p:pic>
        <p:nvPicPr>
          <p:cNvPr id="27" name="图片 2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1757"/>
            <a:ext cx="4263819" cy="285374"/>
          </a:xfrm>
          <a:prstGeom prst="rect">
            <a:avLst/>
          </a:prstGeom>
        </p:spPr>
      </p:pic>
      <p:sp>
        <p:nvSpPr>
          <p:cNvPr id="28" name="标题 1"/>
          <p:cNvSpPr txBox="1">
            <a:spLocks/>
          </p:cNvSpPr>
          <p:nvPr/>
        </p:nvSpPr>
        <p:spPr>
          <a:xfrm>
            <a:off x="3632169" y="164561"/>
            <a:ext cx="1879662" cy="4602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halo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63" y="990549"/>
            <a:ext cx="4927722" cy="255316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561188" y="3807464"/>
            <a:ext cx="813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density</a:t>
            </a:r>
          </a:p>
        </p:txBody>
      </p:sp>
      <p:sp>
        <p:nvSpPr>
          <p:cNvPr id="31" name="矩形 30"/>
          <p:cNvSpPr/>
          <p:nvPr/>
        </p:nvSpPr>
        <p:spPr>
          <a:xfrm>
            <a:off x="4986845" y="3909415"/>
            <a:ext cx="3745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correlated density distribution</a:t>
            </a:r>
          </a:p>
        </p:txBody>
      </p:sp>
      <p:sp>
        <p:nvSpPr>
          <p:cNvPr id="33" name="矩形 32"/>
          <p:cNvSpPr/>
          <p:nvPr/>
        </p:nvSpPr>
        <p:spPr>
          <a:xfrm>
            <a:off x="2667629" y="522353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halo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C5D801-AE4F-4D97-A546-88CBB628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EFB3775C-05DB-45F1-BDC0-ACBAA9DE919B}"/>
              </a:ext>
            </a:extLst>
          </p:cNvPr>
          <p:cNvSpPr/>
          <p:nvPr/>
        </p:nvSpPr>
        <p:spPr>
          <a:xfrm>
            <a:off x="7886691" y="403922"/>
            <a:ext cx="792832" cy="10770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A632BDED-050F-414D-938B-4571DC642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59" y="2451561"/>
            <a:ext cx="2298097" cy="20042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B6C763-4385-4545-A194-E6509638833D}"/>
              </a:ext>
            </a:extLst>
          </p:cNvPr>
          <p:cNvSpPr txBox="1"/>
          <p:nvPr/>
        </p:nvSpPr>
        <p:spPr>
          <a:xfrm>
            <a:off x="-238085" y="31938"/>
            <a:ext cx="938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continuum coupling is important to make the correct orders of levels in odd-A carbons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995BB1-7854-4CA9-8D42-FEE359CD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5FD023-E59C-4A5D-8E8D-A8C71A115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" y="660842"/>
            <a:ext cx="3254494" cy="23687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82C8DD-A3F5-4A50-9109-61F3C9EF1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" y="3277944"/>
            <a:ext cx="3246259" cy="23687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37B8C2-1C73-4A03-A752-5F9BC1E4E2AD}"/>
              </a:ext>
            </a:extLst>
          </p:cNvPr>
          <p:cNvSpPr txBox="1"/>
          <p:nvPr/>
        </p:nvSpPr>
        <p:spPr>
          <a:xfrm>
            <a:off x="3485312" y="2243996"/>
            <a:ext cx="2002720" cy="226613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B050"/>
                </a:solidFill>
              </a:rPr>
              <a:t>Calculations without the coupling to the continuum cannot the correct ground states and the level order</a:t>
            </a:r>
            <a:r>
              <a:rPr lang="zh-CN" altLang="en-US" sz="1600" b="1" dirty="0">
                <a:solidFill>
                  <a:srgbClr val="00B050"/>
                </a:solidFill>
              </a:rPr>
              <a:t>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315A2FB-9D32-417C-95D6-44E22C765E9D}"/>
              </a:ext>
            </a:extLst>
          </p:cNvPr>
          <p:cNvCxnSpPr>
            <a:cxnSpLocks/>
          </p:cNvCxnSpPr>
          <p:nvPr/>
        </p:nvCxnSpPr>
        <p:spPr>
          <a:xfrm flipH="1" flipV="1">
            <a:off x="2915817" y="2780013"/>
            <a:ext cx="561325" cy="1449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AA76F7-16FC-4A5F-ADE2-6FCB775B8808}"/>
              </a:ext>
            </a:extLst>
          </p:cNvPr>
          <p:cNvCxnSpPr>
            <a:cxnSpLocks/>
          </p:cNvCxnSpPr>
          <p:nvPr/>
        </p:nvCxnSpPr>
        <p:spPr>
          <a:xfrm flipH="1">
            <a:off x="3203848" y="3864260"/>
            <a:ext cx="281464" cy="135313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9736ACB-1ECB-4D44-A482-9D15FDACA71E}"/>
              </a:ext>
            </a:extLst>
          </p:cNvPr>
          <p:cNvSpPr/>
          <p:nvPr/>
        </p:nvSpPr>
        <p:spPr>
          <a:xfrm>
            <a:off x="107503" y="5941729"/>
            <a:ext cx="9036497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Y. F. </a:t>
            </a:r>
            <a:r>
              <a:rPr lang="en-US" altLang="zh-CN" sz="1600" dirty="0" err="1"/>
              <a:t>Geng</a:t>
            </a:r>
            <a:r>
              <a:rPr lang="en-US" altLang="zh-CN" sz="1600" dirty="0"/>
              <a:t>, J. G. Li, Y. Z. Ma, B. S. Hu, Q. Wu, Z. H. Sun, S. Zhang, and </a:t>
            </a:r>
            <a:r>
              <a:rPr lang="en-US" altLang="zh-CN" sz="1600" b="1" dirty="0"/>
              <a:t>FRX</a:t>
            </a:r>
            <a:r>
              <a:rPr lang="en-US" altLang="zh-CN" sz="1600" dirty="0"/>
              <a:t>, PRC 106, 024304 (2022)</a:t>
            </a:r>
            <a:endParaRPr lang="zh-CN" altLang="en-US" sz="1600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5F6898B-8EE7-4FCB-B771-C514A8F6CA53}"/>
              </a:ext>
            </a:extLst>
          </p:cNvPr>
          <p:cNvCxnSpPr>
            <a:cxnSpLocks/>
          </p:cNvCxnSpPr>
          <p:nvPr/>
        </p:nvCxnSpPr>
        <p:spPr>
          <a:xfrm flipV="1">
            <a:off x="6163068" y="4224276"/>
            <a:ext cx="2771800" cy="5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65B4BD6-2F08-405C-90AD-CF8FAC29556A}"/>
              </a:ext>
            </a:extLst>
          </p:cNvPr>
          <p:cNvCxnSpPr>
            <a:cxnSpLocks/>
          </p:cNvCxnSpPr>
          <p:nvPr/>
        </p:nvCxnSpPr>
        <p:spPr>
          <a:xfrm flipV="1">
            <a:off x="6157152" y="1199940"/>
            <a:ext cx="0" cy="3024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69090AF-4948-4BE7-B9F0-065E5DAF5F67}"/>
              </a:ext>
            </a:extLst>
          </p:cNvPr>
          <p:cNvCxnSpPr/>
          <p:nvPr/>
        </p:nvCxnSpPr>
        <p:spPr>
          <a:xfrm>
            <a:off x="6157152" y="2568092"/>
            <a:ext cx="2664287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05E40BF-D7C3-4742-AF45-289A23BACDE9}"/>
              </a:ext>
            </a:extLst>
          </p:cNvPr>
          <p:cNvSpPr/>
          <p:nvPr/>
        </p:nvSpPr>
        <p:spPr>
          <a:xfrm>
            <a:off x="5603700" y="2782761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1.22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CD49E7B-FE05-4494-AAF4-D7D6BC24653F}"/>
              </a:ext>
            </a:extLst>
          </p:cNvPr>
          <p:cNvSpPr/>
          <p:nvPr/>
        </p:nvSpPr>
        <p:spPr>
          <a:xfrm>
            <a:off x="5607087" y="2543712"/>
            <a:ext cx="599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0.48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110350-1039-45FB-87CC-7830AEABFAA3}"/>
              </a:ext>
            </a:extLst>
          </p:cNvPr>
          <p:cNvCxnSpPr>
            <a:cxnSpLocks/>
          </p:cNvCxnSpPr>
          <p:nvPr/>
        </p:nvCxnSpPr>
        <p:spPr>
          <a:xfrm>
            <a:off x="6148983" y="2665265"/>
            <a:ext cx="1658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FCE966C-BF67-4946-9563-BD3EFCB6B130}"/>
              </a:ext>
            </a:extLst>
          </p:cNvPr>
          <p:cNvCxnSpPr>
            <a:cxnSpLocks/>
          </p:cNvCxnSpPr>
          <p:nvPr/>
        </p:nvCxnSpPr>
        <p:spPr>
          <a:xfrm flipV="1">
            <a:off x="6148804" y="2847526"/>
            <a:ext cx="157062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B07EA7A9-C133-4ADE-99F2-474653F09F71}"/>
              </a:ext>
            </a:extLst>
          </p:cNvPr>
          <p:cNvSpPr/>
          <p:nvPr/>
        </p:nvSpPr>
        <p:spPr>
          <a:xfrm>
            <a:off x="4888811" y="1579592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56 −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321C39-0397-4B36-A064-670B634A80ED}"/>
              </a:ext>
            </a:extLst>
          </p:cNvPr>
          <p:cNvSpPr txBox="1"/>
          <p:nvPr/>
        </p:nvSpPr>
        <p:spPr>
          <a:xfrm>
            <a:off x="5778040" y="2362440"/>
            <a:ext cx="50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69FB2B92-699B-425C-8546-CD9BAF6FA164}"/>
              </a:ext>
            </a:extLst>
          </p:cNvPr>
          <p:cNvCxnSpPr/>
          <p:nvPr/>
        </p:nvCxnSpPr>
        <p:spPr>
          <a:xfrm flipV="1">
            <a:off x="7897439" y="1481014"/>
            <a:ext cx="834355" cy="464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31D19CC-435A-45DB-B04D-484B3466E0FB}"/>
              </a:ext>
            </a:extLst>
          </p:cNvPr>
          <p:cNvSpPr txBox="1"/>
          <p:nvPr/>
        </p:nvSpPr>
        <p:spPr>
          <a:xfrm>
            <a:off x="6390160" y="2470443"/>
            <a:ext cx="93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0d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5/2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9CE5120-59FC-4B2C-8C92-A963DA3A4889}"/>
              </a:ext>
            </a:extLst>
          </p:cNvPr>
          <p:cNvSpPr txBox="1"/>
          <p:nvPr/>
        </p:nvSpPr>
        <p:spPr>
          <a:xfrm>
            <a:off x="5963133" y="883767"/>
            <a:ext cx="4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6510576-9EBA-4F18-83E9-AEEFFA8369E5}"/>
              </a:ext>
            </a:extLst>
          </p:cNvPr>
          <p:cNvSpPr txBox="1"/>
          <p:nvPr/>
        </p:nvSpPr>
        <p:spPr>
          <a:xfrm>
            <a:off x="5608347" y="4055533"/>
            <a:ext cx="69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60.0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0E45B94-AF87-498F-A49F-A13B4D1070AF}"/>
              </a:ext>
            </a:extLst>
          </p:cNvPr>
          <p:cNvSpPr/>
          <p:nvPr/>
        </p:nvSpPr>
        <p:spPr>
          <a:xfrm>
            <a:off x="3456993" y="4756628"/>
            <a:ext cx="5658688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GSM space: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+s-continuum, 0d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(resonance)+d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-continuum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BFAD300-C297-4FCE-A3EC-FDC5D641A9F1}"/>
              </a:ext>
            </a:extLst>
          </p:cNvPr>
          <p:cNvCxnSpPr>
            <a:cxnSpLocks/>
          </p:cNvCxnSpPr>
          <p:nvPr/>
        </p:nvCxnSpPr>
        <p:spPr>
          <a:xfrm>
            <a:off x="3535569" y="5630200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E9EDA5EA-2112-42E8-BD43-060A0DF12D57}"/>
              </a:ext>
            </a:extLst>
          </p:cNvPr>
          <p:cNvCxnSpPr>
            <a:cxnSpLocks/>
          </p:cNvCxnSpPr>
          <p:nvPr/>
        </p:nvCxnSpPr>
        <p:spPr>
          <a:xfrm>
            <a:off x="4108806" y="5625473"/>
            <a:ext cx="166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58A4A407-DD2F-400F-A141-D8ECB752EC16}"/>
              </a:ext>
            </a:extLst>
          </p:cNvPr>
          <p:cNvCxnSpPr>
            <a:cxnSpLocks/>
          </p:cNvCxnSpPr>
          <p:nvPr/>
        </p:nvCxnSpPr>
        <p:spPr>
          <a:xfrm flipV="1">
            <a:off x="5929298" y="5603175"/>
            <a:ext cx="2977251" cy="27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4BEC8AC2-0E3F-44CC-A89D-A91974A228F7}"/>
              </a:ext>
            </a:extLst>
          </p:cNvPr>
          <p:cNvCxnSpPr>
            <a:cxnSpLocks/>
          </p:cNvCxnSpPr>
          <p:nvPr/>
        </p:nvCxnSpPr>
        <p:spPr>
          <a:xfrm>
            <a:off x="8288719" y="791757"/>
            <a:ext cx="263957" cy="222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7CDCF969-74E7-4CE0-90EC-9BE8327A9472}"/>
              </a:ext>
            </a:extLst>
          </p:cNvPr>
          <p:cNvCxnSpPr>
            <a:cxnSpLocks/>
          </p:cNvCxnSpPr>
          <p:nvPr/>
        </p:nvCxnSpPr>
        <p:spPr>
          <a:xfrm flipV="1">
            <a:off x="8309242" y="789088"/>
            <a:ext cx="261889" cy="217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257D2DB8-91B8-4EC2-BEC5-6F4103217E8D}"/>
              </a:ext>
            </a:extLst>
          </p:cNvPr>
          <p:cNvSpPr/>
          <p:nvPr/>
        </p:nvSpPr>
        <p:spPr>
          <a:xfrm>
            <a:off x="7163597" y="418945"/>
            <a:ext cx="686293" cy="2143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712131F-BCB5-4A4B-BD1B-58798EB5F9F8}"/>
              </a:ext>
            </a:extLst>
          </p:cNvPr>
          <p:cNvSpPr/>
          <p:nvPr/>
        </p:nvSpPr>
        <p:spPr>
          <a:xfrm>
            <a:off x="6165323" y="1677905"/>
            <a:ext cx="1863060" cy="227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07210EE-BF02-450F-A546-B0D782CF0EF7}"/>
              </a:ext>
            </a:extLst>
          </p:cNvPr>
          <p:cNvCxnSpPr>
            <a:cxnSpLocks/>
          </p:cNvCxnSpPr>
          <p:nvPr/>
        </p:nvCxnSpPr>
        <p:spPr>
          <a:xfrm>
            <a:off x="6163068" y="1779670"/>
            <a:ext cx="18653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AB44665-2CFA-41CC-819F-C0A8DE9A9288}"/>
              </a:ext>
            </a:extLst>
          </p:cNvPr>
          <p:cNvSpPr/>
          <p:nvPr/>
        </p:nvSpPr>
        <p:spPr>
          <a:xfrm>
            <a:off x="7672185" y="1483928"/>
            <a:ext cx="1355387" cy="1540881"/>
          </a:xfrm>
          <a:custGeom>
            <a:avLst/>
            <a:gdLst>
              <a:gd name="connsiteX0" fmla="*/ 0 w 1355387"/>
              <a:gd name="connsiteY0" fmla="*/ 1540881 h 1540881"/>
              <a:gd name="connsiteX1" fmla="*/ 194553 w 1355387"/>
              <a:gd name="connsiteY1" fmla="*/ 1080438 h 1540881"/>
              <a:gd name="connsiteX2" fmla="*/ 466928 w 1355387"/>
              <a:gd name="connsiteY2" fmla="*/ 10396 h 1540881"/>
              <a:gd name="connsiteX3" fmla="*/ 881974 w 1355387"/>
              <a:gd name="connsiteY3" fmla="*/ 561630 h 1540881"/>
              <a:gd name="connsiteX4" fmla="*/ 1167319 w 1355387"/>
              <a:gd name="connsiteY4" fmla="*/ 976677 h 1540881"/>
              <a:gd name="connsiteX5" fmla="*/ 1355387 w 1355387"/>
              <a:gd name="connsiteY5" fmla="*/ 1093409 h 15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387" h="1540881">
                <a:moveTo>
                  <a:pt x="0" y="1540881"/>
                </a:moveTo>
                <a:cubicBezTo>
                  <a:pt x="58366" y="1438200"/>
                  <a:pt x="116732" y="1335519"/>
                  <a:pt x="194553" y="1080438"/>
                </a:cubicBezTo>
                <a:cubicBezTo>
                  <a:pt x="272374" y="825357"/>
                  <a:pt x="352358" y="96864"/>
                  <a:pt x="466928" y="10396"/>
                </a:cubicBezTo>
                <a:cubicBezTo>
                  <a:pt x="581498" y="-76072"/>
                  <a:pt x="765242" y="400583"/>
                  <a:pt x="881974" y="561630"/>
                </a:cubicBezTo>
                <a:cubicBezTo>
                  <a:pt x="998706" y="722677"/>
                  <a:pt x="1088417" y="888047"/>
                  <a:pt x="1167319" y="976677"/>
                </a:cubicBezTo>
                <a:cubicBezTo>
                  <a:pt x="1246221" y="1065307"/>
                  <a:pt x="1300804" y="1079358"/>
                  <a:pt x="1355387" y="10934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ADC08A8-916E-4929-8B16-77B3C1A6EF76}"/>
              </a:ext>
            </a:extLst>
          </p:cNvPr>
          <p:cNvSpPr txBox="1"/>
          <p:nvPr/>
        </p:nvSpPr>
        <p:spPr>
          <a:xfrm>
            <a:off x="7992179" y="3461626"/>
            <a:ext cx="109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中子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A50A58-D21A-43CD-8ABF-0162D68B1B61}"/>
              </a:ext>
            </a:extLst>
          </p:cNvPr>
          <p:cNvSpPr/>
          <p:nvPr/>
        </p:nvSpPr>
        <p:spPr>
          <a:xfrm>
            <a:off x="3131856" y="371586"/>
            <a:ext cx="3033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CD Bonn GSM with </a:t>
            </a:r>
            <a:r>
              <a:rPr lang="en-US" altLang="zh-CN" b="1" baseline="30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 core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B5F3B9-BFAC-4691-9438-9FCBD1361222}"/>
              </a:ext>
            </a:extLst>
          </p:cNvPr>
          <p:cNvSpPr txBox="1"/>
          <p:nvPr/>
        </p:nvSpPr>
        <p:spPr>
          <a:xfrm>
            <a:off x="6415148" y="1589923"/>
            <a:ext cx="936095" cy="37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0d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3/2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E603C1-9654-4B39-AC98-E442A52DE7F0}"/>
              </a:ext>
            </a:extLst>
          </p:cNvPr>
          <p:cNvSpPr txBox="1"/>
          <p:nvPr/>
        </p:nvSpPr>
        <p:spPr>
          <a:xfrm>
            <a:off x="6986963" y="265307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78717D6-AF1B-47CD-9A58-823C125117CA}"/>
              </a:ext>
            </a:extLst>
          </p:cNvPr>
          <p:cNvSpPr/>
          <p:nvPr/>
        </p:nvSpPr>
        <p:spPr>
          <a:xfrm>
            <a:off x="7052030" y="1890319"/>
            <a:ext cx="8931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</a:p>
          <a:p>
            <a:pPr algn="ctr"/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02FB491-1C48-43E7-A0AB-37A13DEE6F7A}"/>
              </a:ext>
            </a:extLst>
          </p:cNvPr>
          <p:cNvSpPr/>
          <p:nvPr/>
        </p:nvSpPr>
        <p:spPr>
          <a:xfrm>
            <a:off x="7944399" y="709883"/>
            <a:ext cx="7296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3/2,</a:t>
            </a:r>
            <a:r>
              <a:rPr lang="zh-CN" altLang="en-US" sz="1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5/2</a:t>
            </a:r>
            <a:endParaRPr lang="zh-CN" altLang="en-US" sz="14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</a:t>
            </a:r>
            <a:endParaRPr lang="zh-CN" altLang="en-US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88AAD58-49EF-4345-A1E5-590E69AA96EB}"/>
              </a:ext>
            </a:extLst>
          </p:cNvPr>
          <p:cNvSpPr txBox="1">
            <a:spLocks/>
          </p:cNvSpPr>
          <p:nvPr/>
        </p:nvSpPr>
        <p:spPr>
          <a:xfrm>
            <a:off x="62545" y="2443886"/>
            <a:ext cx="5517567" cy="38020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Phenomenological 3NFs:</a:t>
            </a:r>
          </a:p>
          <a:p>
            <a:pPr marL="0" indent="0">
              <a:buNone/>
            </a:pPr>
            <a:endParaRPr lang="en-US" altLang="zh-CN" sz="2000" b="1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- Urbana (1995)</a:t>
            </a:r>
          </a:p>
          <a:p>
            <a:pPr>
              <a:buFontTx/>
              <a:buNone/>
            </a:pPr>
            <a:endParaRPr lang="en-US" altLang="zh-CN" sz="2000" b="1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- Tucson-Melbourne (1975-1999)</a:t>
            </a:r>
          </a:p>
          <a:p>
            <a:pPr>
              <a:buFontTx/>
              <a:buNone/>
            </a:pPr>
            <a:endParaRPr lang="en-US" altLang="zh-CN" sz="2000" b="1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- Illinois (2001-2010)</a:t>
            </a:r>
          </a:p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</a:t>
            </a:r>
          </a:p>
          <a:p>
            <a:pPr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- CD-Bonn + Δ (</a:t>
            </a:r>
            <a:r>
              <a:rPr lang="en-US" altLang="zh-CN" sz="20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Deltuva</a:t>
            </a:r>
            <a:r>
              <a:rPr lang="en-US" altLang="zh-CN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Sauer, 2003)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D68AA-C5F3-433B-9A2A-B259190B0284}"/>
              </a:ext>
            </a:extLst>
          </p:cNvPr>
          <p:cNvSpPr txBox="1"/>
          <p:nvPr/>
        </p:nvSpPr>
        <p:spPr>
          <a:xfrm>
            <a:off x="1730198" y="109564"/>
            <a:ext cx="472547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Chiral EFT 3NF (NNLO)        Gamow 3NF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4549A3-DFA3-4C32-8168-D1C3EB08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091584"/>
            <a:ext cx="976446" cy="1496465"/>
          </a:xfrm>
          <a:prstGeom prst="rect">
            <a:avLst/>
          </a:prstGeom>
        </p:spPr>
      </p:pic>
      <p:pic>
        <p:nvPicPr>
          <p:cNvPr id="6" name="Picture 37" descr="diagCW (6)">
            <a:extLst>
              <a:ext uri="{FF2B5EF4-FFF2-40B4-BE49-F238E27FC236}">
                <a16:creationId xmlns:a16="http://schemas.microsoft.com/office/drawing/2014/main" id="{79C42CC2-990F-4404-8BE6-99E80CD5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4" y="643100"/>
            <a:ext cx="1706008" cy="180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8768CC-6A88-4DC5-91F1-2BAF0C494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351186"/>
            <a:ext cx="792088" cy="8013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2D2931-53C5-4EF7-9DE0-7541597307DF}"/>
              </a:ext>
            </a:extLst>
          </p:cNvPr>
          <p:cNvSpPr txBox="1"/>
          <p:nvPr/>
        </p:nvSpPr>
        <p:spPr>
          <a:xfrm>
            <a:off x="5679158" y="5062631"/>
            <a:ext cx="3357338" cy="1525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l-G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-resonance (m ~1232MeV, t ~10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-24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s)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isobar degrees of freedom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贡献很小，在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Lagranian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中可以不考虑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=939.6 MeV;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=938.3 MeV)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190A7D-16A1-4CF3-B9C7-2708E86FD6DA}"/>
              </a:ext>
            </a:extLst>
          </p:cNvPr>
          <p:cNvSpPr txBox="1"/>
          <p:nvPr/>
        </p:nvSpPr>
        <p:spPr>
          <a:xfrm>
            <a:off x="4189439" y="722383"/>
            <a:ext cx="4839851" cy="1289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Chiral EFT 3NF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Epelbaum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PRC 66, 064001 (2002);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Navratil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PRL 99, 042501(2007)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7BDC6C0C-5A99-446F-A765-332820A33805}"/>
              </a:ext>
            </a:extLst>
          </p:cNvPr>
          <p:cNvSpPr/>
          <p:nvPr/>
        </p:nvSpPr>
        <p:spPr>
          <a:xfrm>
            <a:off x="4472242" y="181179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682C50-A23A-4F5B-970B-AEE4C5598BA0}"/>
              </a:ext>
            </a:extLst>
          </p:cNvPr>
          <p:cNvCxnSpPr>
            <a:cxnSpLocks/>
          </p:cNvCxnSpPr>
          <p:nvPr/>
        </p:nvCxnSpPr>
        <p:spPr>
          <a:xfrm>
            <a:off x="0" y="2666809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569043-F9EF-4552-A0B5-A4A07829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3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1476163" y="32750"/>
            <a:ext cx="5783333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GSM with 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core: N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LO(NN) + N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LO(NNN)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607" y="5783195"/>
            <a:ext cx="9108504" cy="70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LO(NN):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Machleidt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PRC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014002 (2002).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LO(NNN):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=-0.34,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Navrátil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Gueorguiev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Vary, Ormand, A.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Nogga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PRL 99, 042501 (2007).</a:t>
            </a: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3" y="638019"/>
            <a:ext cx="4429746" cy="12308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6E6E30-564B-4B4D-9584-589838832D9D}"/>
              </a:ext>
            </a:extLst>
          </p:cNvPr>
          <p:cNvSpPr/>
          <p:nvPr/>
        </p:nvSpPr>
        <p:spPr>
          <a:xfrm>
            <a:off x="4886507" y="908720"/>
            <a:ext cx="4139952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Ma, Xu,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Coraggio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Hu, Li, Fukui, Angelis,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N.Itaco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Gargano, PLB 802, 135257 (2020)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5E076B-74E8-40DF-B2D1-B4E37B656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" y="2020422"/>
            <a:ext cx="3932664" cy="29180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A38493-EC77-4B18-8D73-91605155BC38}"/>
              </a:ext>
            </a:extLst>
          </p:cNvPr>
          <p:cNvSpPr/>
          <p:nvPr/>
        </p:nvSpPr>
        <p:spPr>
          <a:xfrm>
            <a:off x="175986" y="49400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Otsuka, Suzuki, Holt,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Schwenk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Akaishi, PRL 105 (2010) 032501.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[31] Hagen, Hjorth-Jensen, Jansen,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Machleidt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Papenbrock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PRL108 (2012) 242501.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E9C29F-FA51-404F-A844-A3F2D7C6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87" y="1932846"/>
            <a:ext cx="4572000" cy="316148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3064A4-A81A-4CF8-9527-96CF2DF3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26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04479"/>
            <a:ext cx="7164288" cy="22490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794" y="1695953"/>
            <a:ext cx="835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Complex-momentum Berggren space              Gamow IM-SRG 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788024" y="1781075"/>
            <a:ext cx="576064" cy="307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EE0346-607D-4052-8206-0DFE9461FE8A}"/>
              </a:ext>
            </a:extLst>
          </p:cNvPr>
          <p:cNvSpPr/>
          <p:nvPr/>
        </p:nvSpPr>
        <p:spPr>
          <a:xfrm>
            <a:off x="1475656" y="261291"/>
            <a:ext cx="75820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Tsukiyama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Bogner,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Schwenk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PRL106, 222502 (2011).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Hergert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Bogner, Morris,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Schwenk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Tsukiyama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Physics Reports 621,  165 (2016)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4BBD65-412B-4CAB-ADA0-098F3C3674A0}"/>
              </a:ext>
            </a:extLst>
          </p:cNvPr>
          <p:cNvSpPr/>
          <p:nvPr/>
        </p:nvSpPr>
        <p:spPr>
          <a:xfrm>
            <a:off x="252832" y="31770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IM-SRG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17F16A-5781-4659-9FC9-572B643122E8}"/>
              </a:ext>
            </a:extLst>
          </p:cNvPr>
          <p:cNvSpPr txBox="1"/>
          <p:nvPr/>
        </p:nvSpPr>
        <p:spPr>
          <a:xfrm>
            <a:off x="2339752" y="1193566"/>
            <a:ext cx="406357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Gamow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IM-SRG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0447DF-C368-4C93-A95F-294E16033443}"/>
              </a:ext>
            </a:extLst>
          </p:cNvPr>
          <p:cNvSpPr/>
          <p:nvPr/>
        </p:nvSpPr>
        <p:spPr>
          <a:xfrm>
            <a:off x="22992" y="120021"/>
            <a:ext cx="9098016" cy="7647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E4E200-C8EE-4529-9163-F35A7BC8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64A62B-FF18-4ABA-A7D7-C6F09B2B5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09" y="4675319"/>
            <a:ext cx="3683222" cy="19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623" y="293367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Real-energy IM-SRG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89" y="5080026"/>
            <a:ext cx="4482803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gives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energies for close-shell nuclei.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4" y="2656235"/>
            <a:ext cx="2127442" cy="638233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4" y="3453404"/>
            <a:ext cx="2780277" cy="575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29518" y="2827067"/>
            <a:ext cx="1792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equation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2" y="2125407"/>
            <a:ext cx="2414193" cy="3439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2039" y="1170033"/>
            <a:ext cx="3873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similarity transformation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" y="758223"/>
            <a:ext cx="1946711" cy="288965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50" y="1058479"/>
            <a:ext cx="2975429" cy="31280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845200" y="271604"/>
            <a:ext cx="4014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Complex-energy Gamow IM-SRG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4" y="1642321"/>
            <a:ext cx="2981202" cy="292548"/>
          </a:xfrm>
          <a:prstGeom prst="rect">
            <a:avLst/>
          </a:prstGeom>
        </p:spPr>
      </p:pic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48" y="2179766"/>
            <a:ext cx="1652891" cy="305040"/>
          </a:xfrm>
          <a:prstGeom prst="rect">
            <a:avLst/>
          </a:prstGeom>
        </p:spPr>
      </p:pic>
      <p:pic>
        <p:nvPicPr>
          <p:cNvPr id="23" name="图片 22" descr="屏幕剪辑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67" y="1625637"/>
            <a:ext cx="2896506" cy="310598"/>
          </a:xfrm>
          <a:prstGeom prst="rect">
            <a:avLst/>
          </a:prstGeom>
        </p:spPr>
      </p:pic>
      <p:pic>
        <p:nvPicPr>
          <p:cNvPr id="24" name="图片 23" descr="屏幕剪辑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642" y="1699358"/>
            <a:ext cx="116694" cy="178473"/>
          </a:xfrm>
          <a:prstGeom prst="rect">
            <a:avLst/>
          </a:prstGeom>
        </p:spPr>
      </p:pic>
      <p:pic>
        <p:nvPicPr>
          <p:cNvPr id="25" name="图片 24" descr="屏幕剪辑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08" y="2110167"/>
            <a:ext cx="2267574" cy="369477"/>
          </a:xfrm>
          <a:prstGeom prst="rect">
            <a:avLst/>
          </a:prstGeom>
        </p:spPr>
      </p:pic>
      <p:pic>
        <p:nvPicPr>
          <p:cNvPr id="26" name="图片 25" descr="屏幕剪辑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96" y="3506156"/>
            <a:ext cx="2856140" cy="569786"/>
          </a:xfrm>
          <a:prstGeom prst="rect">
            <a:avLst/>
          </a:prstGeom>
        </p:spPr>
      </p:pic>
      <p:pic>
        <p:nvPicPr>
          <p:cNvPr id="27" name="图片 2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97420"/>
            <a:ext cx="2127442" cy="6382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039" y="4443367"/>
            <a:ext cx="331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generator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 is used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C843E6-D091-418F-9A69-A6E6650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FAD324C-9D73-4CA6-8706-3C8A971D98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27" y="4177568"/>
            <a:ext cx="4154691" cy="22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9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20688"/>
            <a:ext cx="4586811" cy="34563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9FCC74-1015-49AF-9ACF-21726A94EC5C}"/>
              </a:ext>
            </a:extLst>
          </p:cNvPr>
          <p:cNvSpPr/>
          <p:nvPr/>
        </p:nvSpPr>
        <p:spPr>
          <a:xfrm>
            <a:off x="1619672" y="4437112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Wu, Sun, Xu, PRC 99, 061302(R) (2019)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E447D-9DA6-46BA-9074-018D9C69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94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57E819-9D09-4E1B-9BA3-F6484970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285351" cy="2674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2280FC-AB88-424A-9AE6-CFD7E3EDF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3980086"/>
            <a:ext cx="6639560" cy="237626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8B47A-83CC-4E41-A95B-330160BC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823CEF-AECE-4BF8-8FCA-8605C1E65ED1}"/>
              </a:ext>
            </a:extLst>
          </p:cNvPr>
          <p:cNvSpPr txBox="1"/>
          <p:nvPr/>
        </p:nvSpPr>
        <p:spPr>
          <a:xfrm>
            <a:off x="2987824" y="480501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open-shell nuclei 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60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0715"/>
            <a:ext cx="6912768" cy="901948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74511" y="1506507"/>
            <a:ext cx="295964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Berggren complex space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504" y="2683399"/>
            <a:ext cx="900100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i="1" dirty="0">
                <a:solidFill>
                  <a:srgbClr val="0070C0"/>
                </a:solidFill>
              </a:rPr>
              <a:t>Ab initio </a:t>
            </a:r>
            <a:r>
              <a:rPr lang="en-US" altLang="zh-CN" sz="2000" b="1" dirty="0">
                <a:solidFill>
                  <a:srgbClr val="0070C0"/>
                </a:solidFill>
              </a:rPr>
              <a:t>nuclear structure calculations with resonance and continuum considered 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Complex EFT 3NF at N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 initio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Gamow shell model with a core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calculating complex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-box and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-box folded diagrams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 initio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Gamow IMSRG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continuum coupling and 3NF are important for nuclei near driplines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991A384-DF4F-43D4-B5D7-69E6A38A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0D710C-BF03-46B2-B58A-40F83D39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44026"/>
            <a:ext cx="358171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3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7B84E5-EE04-47DA-B902-2C51D325C225}" type="slidenum">
              <a:rPr lang="en-US" altLang="zh-CN" sz="1400"/>
              <a:pPr eaLnBrk="1" hangingPunct="1"/>
              <a:t>4</a:t>
            </a:fld>
            <a:endParaRPr lang="en-US" altLang="zh-CN" sz="1400"/>
          </a:p>
        </p:txBody>
      </p:sp>
      <p:grpSp>
        <p:nvGrpSpPr>
          <p:cNvPr id="34820" name="Group 15"/>
          <p:cNvGrpSpPr>
            <a:grpSpLocks/>
          </p:cNvGrpSpPr>
          <p:nvPr/>
        </p:nvGrpSpPr>
        <p:grpSpPr bwMode="auto">
          <a:xfrm>
            <a:off x="522090" y="128416"/>
            <a:ext cx="7789863" cy="4058123"/>
            <a:chOff x="421" y="761"/>
            <a:chExt cx="4907" cy="3161"/>
          </a:xfrm>
        </p:grpSpPr>
        <p:sp>
          <p:nvSpPr>
            <p:cNvPr id="34822" name="Rectangle 4"/>
            <p:cNvSpPr>
              <a:spLocks noChangeArrowheads="1"/>
            </p:cNvSpPr>
            <p:nvPr/>
          </p:nvSpPr>
          <p:spPr bwMode="auto">
            <a:xfrm>
              <a:off x="421" y="1744"/>
              <a:ext cx="4896" cy="699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rgbClr val="CC00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34824" name="Rectangle 6"/>
            <p:cNvSpPr>
              <a:spLocks noChangeArrowheads="1"/>
            </p:cNvSpPr>
            <p:nvPr/>
          </p:nvSpPr>
          <p:spPr bwMode="auto">
            <a:xfrm>
              <a:off x="432" y="768"/>
              <a:ext cx="4896" cy="922"/>
            </a:xfrm>
            <a:prstGeom prst="rect">
              <a:avLst/>
            </a:prstGeom>
            <a:solidFill>
              <a:srgbClr val="CCECFF"/>
            </a:solidFill>
            <a:ln w="38100">
              <a:solidFill>
                <a:srgbClr val="6699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34825" name="Text Box 7"/>
            <p:cNvSpPr txBox="1">
              <a:spLocks noChangeArrowheads="1"/>
            </p:cNvSpPr>
            <p:nvPr/>
          </p:nvSpPr>
          <p:spPr bwMode="auto">
            <a:xfrm>
              <a:off x="528" y="1008"/>
              <a:ext cx="12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/>
                <a:t>1930</a:t>
              </a:r>
              <a:r>
                <a:rPr lang="en-US" altLang="en-US" sz="4000" b="1"/>
                <a:t>’</a:t>
              </a:r>
              <a:r>
                <a:rPr lang="en-US" altLang="ja-JP" sz="4000" b="1"/>
                <a:t>s</a:t>
              </a:r>
              <a:endParaRPr lang="en-US" altLang="zh-CN" sz="4000" b="1"/>
            </a:p>
          </p:txBody>
        </p:sp>
        <p:sp>
          <p:nvSpPr>
            <p:cNvPr id="34826" name="Text Box 8"/>
            <p:cNvSpPr txBox="1">
              <a:spLocks noChangeArrowheads="1"/>
            </p:cNvSpPr>
            <p:nvPr/>
          </p:nvSpPr>
          <p:spPr bwMode="auto">
            <a:xfrm>
              <a:off x="1723" y="761"/>
              <a:ext cx="3360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Chadwick (1932): Neutron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Heisenberg (1932): First phenomenology (Isospin)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Yukawa (1935): Meson hypothesis</a:t>
              </a:r>
            </a:p>
          </p:txBody>
        </p:sp>
        <p:sp>
          <p:nvSpPr>
            <p:cNvPr id="34827" name="Rectangle 9"/>
            <p:cNvSpPr>
              <a:spLocks noChangeArrowheads="1"/>
            </p:cNvSpPr>
            <p:nvPr/>
          </p:nvSpPr>
          <p:spPr bwMode="auto">
            <a:xfrm>
              <a:off x="421" y="2514"/>
              <a:ext cx="4896" cy="1379"/>
            </a:xfrm>
            <a:prstGeom prst="rect">
              <a:avLst/>
            </a:prstGeom>
            <a:solidFill>
              <a:srgbClr val="FFE499"/>
            </a:solidFill>
            <a:ln w="57150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zh-CN" altLang="zh-CN" sz="1800" dirty="0"/>
            </a:p>
          </p:txBody>
        </p:sp>
        <p:sp>
          <p:nvSpPr>
            <p:cNvPr id="34828" name="Text Box 10"/>
            <p:cNvSpPr txBox="1">
              <a:spLocks noChangeArrowheads="1"/>
            </p:cNvSpPr>
            <p:nvPr/>
          </p:nvSpPr>
          <p:spPr bwMode="auto">
            <a:xfrm>
              <a:off x="523" y="2731"/>
              <a:ext cx="11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/>
                <a:t>1950</a:t>
              </a:r>
              <a:r>
                <a:rPr lang="en-US" altLang="en-US" sz="4000" b="1" dirty="0"/>
                <a:t>’</a:t>
              </a:r>
              <a:r>
                <a:rPr lang="en-US" altLang="ja-JP" sz="4000" b="1" dirty="0"/>
                <a:t>s</a:t>
              </a:r>
              <a:endParaRPr lang="en-US" altLang="zh-CN" sz="4000" b="1" dirty="0"/>
            </a:p>
          </p:txBody>
        </p:sp>
        <p:sp>
          <p:nvSpPr>
            <p:cNvPr id="34829" name="Text Box 11"/>
            <p:cNvSpPr txBox="1">
              <a:spLocks noChangeArrowheads="1"/>
            </p:cNvSpPr>
            <p:nvPr/>
          </p:nvSpPr>
          <p:spPr bwMode="auto">
            <a:xfrm>
              <a:off x="1776" y="2508"/>
              <a:ext cx="3552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One-Pion-Exchange (OPE): o.k.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Taketani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Nakamura, Sasaki (1951): 3 ranges.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Taketani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Machida, 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Onuma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(1952);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Brueckner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Watson (1953).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Multi-pion exchanges: Problems!</a:t>
              </a:r>
            </a:p>
          </p:txBody>
        </p:sp>
        <p:sp>
          <p:nvSpPr>
            <p:cNvPr id="34830" name="Text Box 12"/>
            <p:cNvSpPr txBox="1">
              <a:spLocks noChangeArrowheads="1"/>
            </p:cNvSpPr>
            <p:nvPr/>
          </p:nvSpPr>
          <p:spPr bwMode="auto">
            <a:xfrm>
              <a:off x="667" y="3255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ja-JP" altLang="en-US" sz="1800" b="1" i="1" dirty="0"/>
                <a:t>“</a:t>
              </a:r>
              <a:r>
                <a:rPr lang="en-US" altLang="ja-JP" sz="1800" b="1" i="1" dirty="0"/>
                <a:t>Pion Theories</a:t>
              </a:r>
              <a:r>
                <a:rPr lang="ja-JP" altLang="en-US" sz="1800" b="1" i="1" dirty="0"/>
                <a:t>”</a:t>
              </a:r>
              <a:endParaRPr lang="en-US" altLang="zh-CN" sz="1800" b="1" i="1" dirty="0"/>
            </a:p>
          </p:txBody>
        </p:sp>
        <p:sp>
          <p:nvSpPr>
            <p:cNvPr id="34831" name="Text Box 13"/>
            <p:cNvSpPr txBox="1">
              <a:spLocks noChangeArrowheads="1"/>
            </p:cNvSpPr>
            <p:nvPr/>
          </p:nvSpPr>
          <p:spPr bwMode="auto">
            <a:xfrm>
              <a:off x="1723" y="1761"/>
              <a:ext cx="3014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 of the pion in cosmic ray (1947) and in the</a:t>
              </a:r>
            </a:p>
            <a:p>
              <a:pPr eaLnBrk="1" hangingPunct="1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Berkeley Cyclotron Lab (1948).</a:t>
              </a:r>
            </a:p>
            <a:p>
              <a:pPr eaLnBrk="1" hangingPunct="1"/>
              <a:r>
                <a:rPr lang="en-US" altLang="zh-CN" sz="1600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Nobel prize awarded to Yukawa (1949). </a:t>
              </a:r>
            </a:p>
          </p:txBody>
        </p:sp>
        <p:sp>
          <p:nvSpPr>
            <p:cNvPr id="34832" name="Text Box 14"/>
            <p:cNvSpPr txBox="1">
              <a:spLocks noChangeArrowheads="1"/>
            </p:cNvSpPr>
            <p:nvPr/>
          </p:nvSpPr>
          <p:spPr bwMode="auto">
            <a:xfrm>
              <a:off x="477" y="1838"/>
              <a:ext cx="11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b="1" dirty="0"/>
                <a:t>1940</a:t>
              </a:r>
              <a:r>
                <a:rPr lang="en-US" altLang="en-US" sz="3600" b="1" dirty="0"/>
                <a:t>’</a:t>
              </a:r>
              <a:r>
                <a:rPr lang="en-US" altLang="ja-JP" sz="3600" b="1" dirty="0"/>
                <a:t>s</a:t>
              </a:r>
              <a:endParaRPr lang="en-US" altLang="zh-CN" sz="3600" b="1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009C771-3655-40D7-8660-6B9ADB6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76" y="4182688"/>
            <a:ext cx="2797427" cy="26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ku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4186" y="5330"/>
            <a:ext cx="9144000" cy="6858000"/>
          </a:xfrm>
          <a:prstGeom prst="rect">
            <a:avLst/>
          </a:prstGeom>
          <a:noFill/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6672"/>
            <a:ext cx="5791199" cy="6763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655EA2-CC04-4588-AB4C-4ED6B778AA0C}"/>
              </a:ext>
            </a:extLst>
          </p:cNvPr>
          <p:cNvSpPr txBox="1"/>
          <p:nvPr/>
        </p:nvSpPr>
        <p:spPr>
          <a:xfrm>
            <a:off x="6300191" y="1362773"/>
            <a:ext cx="28098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同济 </a:t>
            </a:r>
            <a:r>
              <a:rPr lang="en-US" altLang="zh-CN" sz="2800" dirty="0"/>
              <a:t>2023.05.25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17515-24BA-469B-BC84-5E834BB7610C}"/>
              </a:ext>
            </a:extLst>
          </p:cNvPr>
          <p:cNvSpPr txBox="1"/>
          <p:nvPr/>
        </p:nvSpPr>
        <p:spPr>
          <a:xfrm>
            <a:off x="-14425" y="5186612"/>
            <a:ext cx="9134239" cy="12862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李健国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胡柏山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马远卓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孙中浩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吴强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张爽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袁琪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Michel,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左维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Coraggio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Fukui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C7AF45-78C0-4B97-9E54-F2EEC17D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880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579F92-2BBA-4D4C-B1D6-13A68191A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22" y="323903"/>
            <a:ext cx="4629092" cy="36029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F332A4-031E-4A10-8FE4-10646E416F2D}"/>
              </a:ext>
            </a:extLst>
          </p:cNvPr>
          <p:cNvSpPr/>
          <p:nvPr/>
        </p:nvSpPr>
        <p:spPr>
          <a:xfrm>
            <a:off x="2030723" y="25198"/>
            <a:ext cx="4745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Thomas-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Ehrman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shift (TES) in mirror pair 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988F06-B578-4D8D-B294-92CA5FEDBF9D}"/>
              </a:ext>
            </a:extLst>
          </p:cNvPr>
          <p:cNvSpPr/>
          <p:nvPr/>
        </p:nvSpPr>
        <p:spPr>
          <a:xfrm>
            <a:off x="215517" y="5452052"/>
            <a:ext cx="8136904" cy="78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CSB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charge symmetry breaking, a violation of rotation invariance by 180°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en-US" altLang="zh-C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2CF564-24EE-4DB4-8B09-ABA9068C09CD}"/>
              </a:ext>
            </a:extLst>
          </p:cNvPr>
          <p:cNvSpPr/>
          <p:nvPr/>
        </p:nvSpPr>
        <p:spPr>
          <a:xfrm>
            <a:off x="215516" y="4116526"/>
            <a:ext cx="8136904" cy="115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CIB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charge independence breaking, a violation of rotation invariance in isospin space.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interaction: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=+1 (pp), 0 (np) and -1 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reasons: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≠m</a:t>
            </a:r>
            <a:r>
              <a:rPr lang="en-US" altLang="zh-CN" sz="16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π</a:t>
            </a:r>
            <a:r>
              <a:rPr lang="en-US" altLang="zh-CN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π</a:t>
            </a:r>
            <a:r>
              <a:rPr lang="en-US" altLang="zh-CN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splitting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C70989-364B-4713-8159-C23A0831D5DC}"/>
              </a:ext>
            </a:extLst>
          </p:cNvPr>
          <p:cNvSpPr/>
          <p:nvPr/>
        </p:nvSpPr>
        <p:spPr>
          <a:xfrm>
            <a:off x="5724128" y="4912236"/>
            <a:ext cx="327585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CIB is more significant than CSB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A9F27-AF26-4F89-B642-74D0B6E7CAB4}"/>
              </a:ext>
            </a:extLst>
          </p:cNvPr>
          <p:cNvSpPr/>
          <p:nvPr/>
        </p:nvSpPr>
        <p:spPr>
          <a:xfrm>
            <a:off x="264859" y="6420746"/>
            <a:ext cx="8892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Zhang, Y.Z. Ma, J.G. Li, B.S. Hu, Q. Yuan, Z.H. Cheng, F.R. Xu, PLB 827, 136958 (2022)</a:t>
            </a:r>
            <a:endParaRPr lang="zh-CN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EC11A95-29FD-466A-BC72-E10043676DE7}"/>
              </a:ext>
            </a:extLst>
          </p:cNvPr>
          <p:cNvSpPr/>
          <p:nvPr/>
        </p:nvSpPr>
        <p:spPr>
          <a:xfrm>
            <a:off x="6084168" y="2946570"/>
            <a:ext cx="432048" cy="48243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FC6E19-2702-4237-91D8-7E25A37C7768}"/>
              </a:ext>
            </a:extLst>
          </p:cNvPr>
          <p:cNvSpPr txBox="1"/>
          <p:nvPr/>
        </p:nvSpPr>
        <p:spPr>
          <a:xfrm>
            <a:off x="6630543" y="2683910"/>
            <a:ext cx="2160240" cy="1162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</a:rPr>
              <a:t>If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no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3NF,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calculation cannot give the correct order of the levels.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EFF52BC-F66A-4604-ACAF-E249C3394607}"/>
              </a:ext>
            </a:extLst>
          </p:cNvPr>
          <p:cNvSpPr/>
          <p:nvPr/>
        </p:nvSpPr>
        <p:spPr>
          <a:xfrm>
            <a:off x="2555776" y="2752402"/>
            <a:ext cx="432048" cy="74860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9160A4-035D-448A-8C7E-EA3ECB886739}"/>
              </a:ext>
            </a:extLst>
          </p:cNvPr>
          <p:cNvSpPr/>
          <p:nvPr/>
        </p:nvSpPr>
        <p:spPr>
          <a:xfrm rot="19039984">
            <a:off x="4640341" y="1437758"/>
            <a:ext cx="809401" cy="1015345"/>
          </a:xfrm>
          <a:prstGeom prst="ellipse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CE8B997-ED58-4211-8666-6003833E374A}"/>
              </a:ext>
            </a:extLst>
          </p:cNvPr>
          <p:cNvCxnSpPr>
            <a:cxnSpLocks/>
          </p:cNvCxnSpPr>
          <p:nvPr/>
        </p:nvCxnSpPr>
        <p:spPr>
          <a:xfrm flipH="1">
            <a:off x="5508104" y="1700808"/>
            <a:ext cx="1368152" cy="18739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6C9557E-BE1E-4414-BB3A-4CC18A9AC18D}"/>
              </a:ext>
            </a:extLst>
          </p:cNvPr>
          <p:cNvSpPr txBox="1"/>
          <p:nvPr/>
        </p:nvSpPr>
        <p:spPr>
          <a:xfrm>
            <a:off x="6811666" y="1518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Continuum effect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D44A86-FBB5-45B8-A7E2-4DEF361DFF6B}"/>
              </a:ext>
            </a:extLst>
          </p:cNvPr>
          <p:cNvSpPr txBox="1"/>
          <p:nvPr/>
        </p:nvSpPr>
        <p:spPr>
          <a:xfrm>
            <a:off x="153798" y="1154876"/>
            <a:ext cx="1707612" cy="2120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continuum effect and 3NF are important to make the observed TES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29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9140B8B-9E77-4338-80AA-8053A3D2067E}"/>
              </a:ext>
            </a:extLst>
          </p:cNvPr>
          <p:cNvSpPr txBox="1"/>
          <p:nvPr/>
        </p:nvSpPr>
        <p:spPr>
          <a:xfrm>
            <a:off x="3208812" y="116632"/>
            <a:ext cx="2628292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Q-box folded diagrams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3A7B4D-B0A4-4941-B056-FABE937F86FC}"/>
              </a:ext>
            </a:extLst>
          </p:cNvPr>
          <p:cNvSpPr txBox="1"/>
          <p:nvPr/>
        </p:nvSpPr>
        <p:spPr>
          <a:xfrm>
            <a:off x="91164" y="78195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Full space 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本征值问题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4B0795-79FF-489D-A378-ADD154E3F056}"/>
              </a:ext>
            </a:extLst>
          </p:cNvPr>
          <p:cNvSpPr txBox="1"/>
          <p:nvPr/>
        </p:nvSpPr>
        <p:spPr>
          <a:xfrm>
            <a:off x="2123728" y="268226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One-body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C5B48A-A65B-413B-9B88-029D4C910594}"/>
              </a:ext>
            </a:extLst>
          </p:cNvPr>
          <p:cNvSpPr/>
          <p:nvPr/>
        </p:nvSpPr>
        <p:spPr>
          <a:xfrm>
            <a:off x="2840038" y="3733129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two-body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23F867-DE44-41A1-91DE-E54502F91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2" y="1288572"/>
            <a:ext cx="1776171" cy="3616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3E6922-A557-403F-8298-1C3AD3B53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3" y="1909394"/>
            <a:ext cx="1354800" cy="3263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D1A326-7BA5-4D70-B198-1F8B7C4E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3" y="2535110"/>
            <a:ext cx="1554431" cy="648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C7C9D1-9F08-4D2C-96BC-A5650303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3" y="3558221"/>
            <a:ext cx="2403346" cy="7306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A249ED-F127-4241-8208-C1D2FA79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2E00C73-BFB7-4E61-B1B6-FA00472C4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2" y="4726914"/>
            <a:ext cx="1326916" cy="364649"/>
          </a:xfrm>
          <a:prstGeom prst="rect">
            <a:avLst/>
          </a:prstGeom>
        </p:spPr>
      </p:pic>
      <p:pic>
        <p:nvPicPr>
          <p:cNvPr id="18" name="图片 17" descr="屏幕剪辑">
            <a:extLst>
              <a:ext uri="{FF2B5EF4-FFF2-40B4-BE49-F238E27FC236}">
                <a16:creationId xmlns:a16="http://schemas.microsoft.com/office/drawing/2014/main" id="{B14962EA-7DB0-43BC-B847-B5A284848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04" y="1759030"/>
            <a:ext cx="2520280" cy="18464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47C91D-5CB0-418F-A8E8-935C27E6A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4" y="5482217"/>
            <a:ext cx="1776194" cy="7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1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721762-3BC8-4B68-8FD9-74C22167C3CB}"/>
                  </a:ext>
                </a:extLst>
              </p:cNvPr>
              <p:cNvSpPr txBox="1"/>
              <p:nvPr/>
            </p:nvSpPr>
            <p:spPr>
              <a:xfrm>
                <a:off x="107504" y="260648"/>
                <a:ext cx="3610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求解无限空间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有限空间多体问题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721762-3BC8-4B68-8FD9-74C22167C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60648"/>
                <a:ext cx="3610284" cy="369332"/>
              </a:xfrm>
              <a:prstGeom prst="rect">
                <a:avLst/>
              </a:prstGeom>
              <a:blipFill>
                <a:blip r:embed="rId2"/>
                <a:stretch>
                  <a:fillRect l="-1520" t="-15000" r="-1014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64CD12-D45C-479F-92D0-81E8401C15A4}"/>
                  </a:ext>
                </a:extLst>
              </p:cNvPr>
              <p:cNvSpPr txBox="1"/>
              <p:nvPr/>
            </p:nvSpPr>
            <p:spPr>
              <a:xfrm>
                <a:off x="217232" y="786690"/>
                <a:ext cx="2747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64CD12-D45C-479F-92D0-81E8401C1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32" y="786690"/>
                <a:ext cx="27475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0906A2-E76D-494B-9EFD-8D877632BBAF}"/>
                  </a:ext>
                </a:extLst>
              </p:cNvPr>
              <p:cNvSpPr txBox="1"/>
              <p:nvPr/>
            </p:nvSpPr>
            <p:spPr>
              <a:xfrm>
                <a:off x="107504" y="1306636"/>
                <a:ext cx="6504345" cy="688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𝑄𝑄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0906A2-E76D-494B-9EFD-8D877632B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06636"/>
                <a:ext cx="6504345" cy="6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28459C-DDA7-483B-AF57-7EE24F1BBB76}"/>
                  </a:ext>
                </a:extLst>
              </p:cNvPr>
              <p:cNvSpPr txBox="1"/>
              <p:nvPr/>
            </p:nvSpPr>
            <p:spPr>
              <a:xfrm>
                <a:off x="845120" y="2030274"/>
                <a:ext cx="6595716" cy="688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𝑄𝑄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28459C-DDA7-483B-AF57-7EE24F1B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0" y="2030274"/>
                <a:ext cx="6595716" cy="6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B36A20D-6E0F-47E1-8A2A-7308ABA919B3}"/>
              </a:ext>
            </a:extLst>
          </p:cNvPr>
          <p:cNvCxnSpPr>
            <a:cxnSpLocks/>
          </p:cNvCxnSpPr>
          <p:nvPr/>
        </p:nvCxnSpPr>
        <p:spPr>
          <a:xfrm>
            <a:off x="3088049" y="2514935"/>
            <a:ext cx="55938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D5A5149-A47A-4328-982A-0708B762D799}"/>
              </a:ext>
            </a:extLst>
          </p:cNvPr>
          <p:cNvCxnSpPr>
            <a:cxnSpLocks/>
          </p:cNvCxnSpPr>
          <p:nvPr/>
        </p:nvCxnSpPr>
        <p:spPr>
          <a:xfrm>
            <a:off x="3088049" y="2539319"/>
            <a:ext cx="55938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97D60C-F82E-436E-8B97-1A04A7D3FC2D}"/>
                  </a:ext>
                </a:extLst>
              </p:cNvPr>
              <p:cNvSpPr txBox="1"/>
              <p:nvPr/>
            </p:nvSpPr>
            <p:spPr>
              <a:xfrm>
                <a:off x="3335073" y="2548658"/>
                <a:ext cx="81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97D60C-F82E-436E-8B97-1A04A7D3F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73" y="2548658"/>
                <a:ext cx="814197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418E1A0-E5DF-4A09-99DD-9C0F9BD09E5D}"/>
              </a:ext>
            </a:extLst>
          </p:cNvPr>
          <p:cNvCxnSpPr>
            <a:cxnSpLocks/>
          </p:cNvCxnSpPr>
          <p:nvPr/>
        </p:nvCxnSpPr>
        <p:spPr>
          <a:xfrm>
            <a:off x="3725956" y="2887510"/>
            <a:ext cx="2865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27A10A2-7642-47AD-8203-F50A5610C994}"/>
              </a:ext>
            </a:extLst>
          </p:cNvPr>
          <p:cNvCxnSpPr>
            <a:cxnSpLocks/>
          </p:cNvCxnSpPr>
          <p:nvPr/>
        </p:nvCxnSpPr>
        <p:spPr>
          <a:xfrm>
            <a:off x="3725956" y="2911894"/>
            <a:ext cx="2865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14EBB3-C6E2-45F5-B171-64B5CCF52E37}"/>
                  </a:ext>
                </a:extLst>
              </p:cNvPr>
              <p:cNvSpPr txBox="1"/>
              <p:nvPr/>
            </p:nvSpPr>
            <p:spPr>
              <a:xfrm>
                <a:off x="3924817" y="2920924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14EBB3-C6E2-45F5-B171-64B5CCF52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817" y="2920924"/>
                <a:ext cx="3754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8198C39-EA37-467F-8E59-ED6AF4111C30}"/>
                  </a:ext>
                </a:extLst>
              </p:cNvPr>
              <p:cNvSpPr/>
              <p:nvPr/>
            </p:nvSpPr>
            <p:spPr>
              <a:xfrm rot="2552991">
                <a:off x="3187943" y="2465456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8198C39-EA37-467F-8E59-ED6AF4111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52991">
                <a:off x="3187943" y="2465456"/>
                <a:ext cx="4203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B3FE38B-FE7E-4D47-BC4D-5B53B8622100}"/>
                  </a:ext>
                </a:extLst>
              </p:cNvPr>
              <p:cNvSpPr/>
              <p:nvPr/>
            </p:nvSpPr>
            <p:spPr>
              <a:xfrm rot="2295872">
                <a:off x="3714663" y="2839481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B3FE38B-FE7E-4D47-BC4D-5B53B8622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95872">
                <a:off x="3714663" y="2839481"/>
                <a:ext cx="4203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90656F-35A4-4301-86AC-DBF7A4C6C8F2}"/>
                  </a:ext>
                </a:extLst>
              </p:cNvPr>
              <p:cNvSpPr txBox="1"/>
              <p:nvPr/>
            </p:nvSpPr>
            <p:spPr>
              <a:xfrm>
                <a:off x="4517940" y="2839481"/>
                <a:ext cx="1981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与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对易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90656F-35A4-4301-86AC-DBF7A4C6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40" y="2839481"/>
                <a:ext cx="198169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2425D823-3A91-4A4F-BC35-F1D255E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3CAA86-9F63-405C-BF85-C3084E16C124}"/>
                  </a:ext>
                </a:extLst>
              </p:cNvPr>
              <p:cNvSpPr txBox="1"/>
              <p:nvPr/>
            </p:nvSpPr>
            <p:spPr>
              <a:xfrm>
                <a:off x="-5169" y="3970250"/>
                <a:ext cx="8308877" cy="65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3CAA86-9F63-405C-BF85-C3084E16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69" y="3970250"/>
                <a:ext cx="8308877" cy="6597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814052EF-87C9-41E6-938C-3F65D2281B33}"/>
              </a:ext>
            </a:extLst>
          </p:cNvPr>
          <p:cNvSpPr txBox="1"/>
          <p:nvPr/>
        </p:nvSpPr>
        <p:spPr>
          <a:xfrm>
            <a:off x="1911325" y="459822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perturbation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11FB46-E60C-4CD8-AADC-49F82C6CC1FC}"/>
              </a:ext>
            </a:extLst>
          </p:cNvPr>
          <p:cNvSpPr/>
          <p:nvPr/>
        </p:nvSpPr>
        <p:spPr>
          <a:xfrm>
            <a:off x="5013013" y="461995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perturbation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0515E6F-B0BE-44D1-9056-8F60043894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" y="3306997"/>
            <a:ext cx="1554431" cy="64841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CCE4A9D-37EA-4662-9B8B-DB396E992C1E}"/>
              </a:ext>
            </a:extLst>
          </p:cNvPr>
          <p:cNvSpPr txBox="1"/>
          <p:nvPr/>
        </p:nvSpPr>
        <p:spPr>
          <a:xfrm>
            <a:off x="1862734" y="345224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unperturbed one-body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95DC309-C7CB-4DDF-8646-5BDC78A95F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07" y="4975248"/>
            <a:ext cx="2248321" cy="180868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278B6F6-F898-41F0-961E-C018ACA8C4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270815"/>
            <a:ext cx="3140596" cy="444766"/>
          </a:xfrm>
          <a:prstGeom prst="rect">
            <a:avLst/>
          </a:prstGeom>
        </p:spPr>
      </p:pic>
      <p:pic>
        <p:nvPicPr>
          <p:cNvPr id="35" name="图片 34" descr="屏幕剪辑">
            <a:extLst>
              <a:ext uri="{FF2B5EF4-FFF2-40B4-BE49-F238E27FC236}">
                <a16:creationId xmlns:a16="http://schemas.microsoft.com/office/drawing/2014/main" id="{25DAFC5B-D8D8-4A7F-A88E-F44E6FF7A4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88" y="5788087"/>
            <a:ext cx="2664296" cy="8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171E8C7-B405-475B-8EB0-0E71D80C4071}" type="slidenum">
              <a:rPr lang="en-US" altLang="zh-CN" sz="1400"/>
              <a:pPr eaLnBrk="1" hangingPunct="1"/>
              <a:t>5</a:t>
            </a:fld>
            <a:endParaRPr lang="en-US" altLang="zh-CN" sz="1400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39552" y="959543"/>
            <a:ext cx="7772400" cy="1524000"/>
          </a:xfrm>
          <a:prstGeom prst="rect">
            <a:avLst/>
          </a:prstGeom>
          <a:solidFill>
            <a:srgbClr val="CCECFF"/>
          </a:solidFill>
          <a:ln w="38100">
            <a:solidFill>
              <a:srgbClr val="6699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781050" y="1257199"/>
            <a:ext cx="1905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/>
              <a:t>1960</a:t>
            </a:r>
            <a:r>
              <a:rPr lang="en-US" altLang="en-US" sz="4000" b="1"/>
              <a:t>’</a:t>
            </a:r>
            <a:r>
              <a:rPr lang="en-US" altLang="ja-JP" sz="4000" b="1"/>
              <a:t>s</a:t>
            </a:r>
            <a:endParaRPr lang="en-US" altLang="zh-CN" sz="4000" b="1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2762250" y="1104799"/>
            <a:ext cx="5334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/>
              <a:t>Many pions = multi-pion resonances:</a:t>
            </a:r>
          </a:p>
          <a:p>
            <a:pPr eaLnBrk="1" hangingPunct="1">
              <a:spcBef>
                <a:spcPct val="50000"/>
              </a:spcBef>
            </a:pPr>
            <a:endParaRPr lang="en-US" altLang="zh-CN" sz="1800"/>
          </a:p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FF0066"/>
                </a:solidFill>
              </a:rPr>
              <a:t>One-Boson-Exchange Model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539552" y="4298950"/>
            <a:ext cx="7772400" cy="2057400"/>
          </a:xfrm>
          <a:prstGeom prst="rect">
            <a:avLst/>
          </a:prstGeom>
          <a:solidFill>
            <a:srgbClr val="FFE499"/>
          </a:solidFill>
          <a:ln w="57150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679648" y="4437741"/>
            <a:ext cx="18288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1970</a:t>
            </a:r>
            <a:r>
              <a:rPr lang="en-US" altLang="en-US" sz="4000" b="1" dirty="0"/>
              <a:t>’</a:t>
            </a:r>
            <a:r>
              <a:rPr lang="en-US" altLang="zh-CN" sz="4000" b="1" dirty="0"/>
              <a:t>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— 80’s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2590800" y="4596770"/>
            <a:ext cx="5638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CC3399"/>
                </a:solidFill>
              </a:rPr>
              <a:t>Refined Meson Theories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 dirty="0"/>
              <a:t>Paris Potential (Lacombe </a:t>
            </a:r>
            <a:r>
              <a:rPr lang="en-US" altLang="zh-CN" sz="1800" i="1" dirty="0"/>
              <a:t>et al.,</a:t>
            </a:r>
            <a:r>
              <a:rPr lang="en-US" altLang="zh-CN" sz="1800" dirty="0"/>
              <a:t> PRC </a:t>
            </a:r>
            <a:r>
              <a:rPr lang="en-US" altLang="zh-CN" sz="1800" b="1" dirty="0"/>
              <a:t>21</a:t>
            </a:r>
            <a:r>
              <a:rPr lang="en-US" altLang="zh-CN" sz="1800" dirty="0"/>
              <a:t>, 861 (1980))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 dirty="0"/>
              <a:t>Bonn potential (</a:t>
            </a:r>
            <a:r>
              <a:rPr lang="en-US" altLang="zh-CN" sz="1800" dirty="0" err="1"/>
              <a:t>Machleidt</a:t>
            </a:r>
            <a:r>
              <a:rPr lang="en-US" altLang="zh-CN" sz="1800" dirty="0"/>
              <a:t> </a:t>
            </a:r>
            <a:r>
              <a:rPr lang="en-US" altLang="zh-CN" sz="1800" i="1" dirty="0"/>
              <a:t>et al.,</a:t>
            </a:r>
            <a:r>
              <a:rPr lang="en-US" altLang="zh-CN" sz="1800" dirty="0"/>
              <a:t> Phys. Rep. </a:t>
            </a:r>
            <a:r>
              <a:rPr lang="en-US" altLang="zh-CN" sz="1800" b="1" dirty="0"/>
              <a:t>149</a:t>
            </a:r>
            <a:r>
              <a:rPr lang="en-US" altLang="zh-CN" sz="1800" dirty="0"/>
              <a:t>, 1 (1987))</a:t>
            </a:r>
          </a:p>
        </p:txBody>
      </p:sp>
      <p:graphicFrame>
        <p:nvGraphicFramePr>
          <p:cNvPr id="37899" name="Object 2"/>
          <p:cNvGraphicFramePr>
            <a:graphicFrameLocks noChangeAspect="1"/>
          </p:cNvGraphicFramePr>
          <p:nvPr>
            <p:extLst/>
          </p:nvPr>
        </p:nvGraphicFramePr>
        <p:xfrm>
          <a:off x="2914650" y="1485799"/>
          <a:ext cx="35226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4" name="Equation" r:id="rId3" imgW="1104900" imgH="152400" progId="Equation.3">
                  <p:embed/>
                </p:oleObj>
              </mc:Choice>
              <mc:Fallback>
                <p:oleObj name="Equation" r:id="rId3" imgW="1104900" imgH="152400" progId="Equation.3">
                  <p:embed/>
                  <p:pic>
                    <p:nvPicPr>
                      <p:cNvPr id="3789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485799"/>
                        <a:ext cx="35226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3"/>
          <p:cNvGraphicFramePr>
            <a:graphicFrameLocks noChangeAspect="1"/>
          </p:cNvGraphicFramePr>
          <p:nvPr>
            <p:extLst/>
          </p:nvPr>
        </p:nvGraphicFramePr>
        <p:xfrm>
          <a:off x="3790938" y="382101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5"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379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38" y="3821012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77681F7-FB1F-4B26-8EC9-262BA8FD3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598" y="2586848"/>
            <a:ext cx="5067967" cy="1429426"/>
          </a:xfrm>
          <a:prstGeom prst="rect">
            <a:avLst/>
          </a:prstGeom>
        </p:spPr>
      </p:pic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3157CF4E-3C8E-4BB7-A130-DD912FC0A46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97568" y="3355081"/>
          <a:ext cx="68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6" name="Equation" r:id="rId8" imgW="114102" imgH="114102" progId="Equation.DSMT4">
                  <p:embed/>
                </p:oleObj>
              </mc:Choice>
              <mc:Fallback>
                <p:oleObj name="Equation" r:id="rId8" imgW="114102" imgH="114102" progId="Equation.DSMT4">
                  <p:embed/>
                  <p:pic>
                    <p:nvPicPr>
                      <p:cNvPr id="15" name="Object 4">
                        <a:extLst>
                          <a:ext uri="{FF2B5EF4-FFF2-40B4-BE49-F238E27FC236}">
                            <a16:creationId xmlns:a16="http://schemas.microsoft.com/office/drawing/2014/main" id="{3157CF4E-3C8E-4BB7-A130-DD912FC0A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568" y="3355081"/>
                        <a:ext cx="685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C794E8E4-1272-4EF4-918D-BBAA72A2F46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07168" y="3374131"/>
          <a:ext cx="5905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7" name="Equation" r:id="rId10" imgW="114102" imgH="114102" progId="Equation.DSMT4">
                  <p:embed/>
                </p:oleObj>
              </mc:Choice>
              <mc:Fallback>
                <p:oleObj name="Equation" r:id="rId10" imgW="114102" imgH="114102" progId="Equation.DSMT4">
                  <p:embed/>
                  <p:pic>
                    <p:nvPicPr>
                      <p:cNvPr id="16" name="Object 10">
                        <a:extLst>
                          <a:ext uri="{FF2B5EF4-FFF2-40B4-BE49-F238E27FC236}">
                            <a16:creationId xmlns:a16="http://schemas.microsoft.com/office/drawing/2014/main" id="{C794E8E4-1272-4EF4-918D-BBAA72A2F4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168" y="3374131"/>
                        <a:ext cx="5905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>
            <a:extLst>
              <a:ext uri="{FF2B5EF4-FFF2-40B4-BE49-F238E27FC236}">
                <a16:creationId xmlns:a16="http://schemas.microsoft.com/office/drawing/2014/main" id="{252604E5-0CEB-4622-AFF1-718A510E04A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40568" y="3355081"/>
          <a:ext cx="5476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8" name="Equation" r:id="rId12" imgW="114102" imgH="126780" progId="Equation.DSMT4">
                  <p:embed/>
                </p:oleObj>
              </mc:Choice>
              <mc:Fallback>
                <p:oleObj name="Equation" r:id="rId12" imgW="114102" imgH="126780" progId="Equation.DSMT4">
                  <p:embed/>
                  <p:pic>
                    <p:nvPicPr>
                      <p:cNvPr id="17" name="Object 11">
                        <a:extLst>
                          <a:ext uri="{FF2B5EF4-FFF2-40B4-BE49-F238E27FC236}">
                            <a16:creationId xmlns:a16="http://schemas.microsoft.com/office/drawing/2014/main" id="{252604E5-0CEB-4622-AFF1-718A510E04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568" y="3355081"/>
                        <a:ext cx="5476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50E23011-4E66-4708-9B2B-63F5B1124A3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50168" y="3351906"/>
          <a:ext cx="1295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9" name="Equation" r:id="rId14" imgW="241091" imgH="114201" progId="Equation.DSMT4">
                  <p:embed/>
                </p:oleObj>
              </mc:Choice>
              <mc:Fallback>
                <p:oleObj name="Equation" r:id="rId14" imgW="241091" imgH="114201" progId="Equation.DSMT4">
                  <p:embed/>
                  <p:pic>
                    <p:nvPicPr>
                      <p:cNvPr id="18" name="Object 12">
                        <a:extLst>
                          <a:ext uri="{FF2B5EF4-FFF2-40B4-BE49-F238E27FC236}">
                            <a16:creationId xmlns:a16="http://schemas.microsoft.com/office/drawing/2014/main" id="{50E23011-4E66-4708-9B2B-63F5B1124A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168" y="3351906"/>
                        <a:ext cx="12954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E89BCEA6-21B4-423C-BCCF-F571738366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4026" y="2363020"/>
            <a:ext cx="2283017" cy="21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18D1298-87F1-4D72-8876-C73FD00194BA}" type="slidenum">
              <a:rPr lang="en-US" altLang="zh-CN" sz="1400"/>
              <a:pPr eaLnBrk="1" hangingPunct="1"/>
              <a:t>6</a:t>
            </a:fld>
            <a:endParaRPr lang="en-US" altLang="zh-CN" sz="1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91FD27-0C7A-4B1A-98FC-D8B7FC051038}"/>
              </a:ext>
            </a:extLst>
          </p:cNvPr>
          <p:cNvSpPr txBox="1"/>
          <p:nvPr/>
        </p:nvSpPr>
        <p:spPr>
          <a:xfrm>
            <a:off x="383765" y="127005"/>
            <a:ext cx="815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1990s: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高精度核力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high-precision modern nuclear forces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C0FA-9F0B-47CE-9D71-35D56489FBEF}"/>
              </a:ext>
            </a:extLst>
          </p:cNvPr>
          <p:cNvSpPr/>
          <p:nvPr/>
        </p:nvSpPr>
        <p:spPr>
          <a:xfrm>
            <a:off x="413992" y="3645024"/>
            <a:ext cx="813690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1993 Nijmegen: high-precision phase shift  analysis</a:t>
            </a:r>
          </a:p>
          <a:p>
            <a:pPr>
              <a:spcBef>
                <a:spcPct val="50000"/>
              </a:spcBef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1994-2001: High-precision NN potentials: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Nijmegen I, II, AV18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CD-Bonn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…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屏幕剪辑">
            <a:extLst>
              <a:ext uri="{FF2B5EF4-FFF2-40B4-BE49-F238E27FC236}">
                <a16:creationId xmlns:a16="http://schemas.microsoft.com/office/drawing/2014/main" id="{EC70B000-191A-40AC-9DBF-DFE73F8D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1" y="2540472"/>
            <a:ext cx="1656184" cy="361064"/>
          </a:xfrm>
          <a:prstGeom prst="rect">
            <a:avLst/>
          </a:prstGeom>
        </p:spPr>
      </p:pic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A201998A-5F13-4B89-A8E5-405DB6642EA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9552" y="1268760"/>
          <a:ext cx="2679087" cy="1076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name="Equation" r:id="rId4" imgW="1422400" imgH="571500" progId="Equation.DSMT4">
                  <p:embed/>
                </p:oleObj>
              </mc:Choice>
              <mc:Fallback>
                <p:oleObj name="Equation" r:id="rId4" imgW="1422400" imgH="571500" progId="Equation.DSMT4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A201998A-5F13-4B89-A8E5-405DB6642E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0"/>
                        <a:ext cx="2679087" cy="1076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7768393-574C-44ED-91B6-81FFBE413C83}"/>
              </a:ext>
            </a:extLst>
          </p:cNvPr>
          <p:cNvSpPr/>
          <p:nvPr/>
        </p:nvSpPr>
        <p:spPr>
          <a:xfrm>
            <a:off x="3622087" y="1949430"/>
            <a:ext cx="4533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(about 6000 NN Data below 350 MeV)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5F263EC-8B4B-4F02-905D-605AD724F8D0}" type="slidenum">
              <a:rPr lang="en-US" altLang="zh-CN" sz="1400"/>
              <a:pPr eaLnBrk="1" hangingPunct="1"/>
              <a:t>7</a:t>
            </a:fld>
            <a:endParaRPr lang="en-US" altLang="zh-CN" sz="1400"/>
          </a:p>
        </p:txBody>
      </p:sp>
      <p:sp>
        <p:nvSpPr>
          <p:cNvPr id="353291" name="Rectangle 11"/>
          <p:cNvSpPr>
            <a:spLocks noChangeArrowheads="1"/>
          </p:cNvSpPr>
          <p:nvPr/>
        </p:nvSpPr>
        <p:spPr bwMode="auto">
          <a:xfrm>
            <a:off x="611560" y="1700808"/>
            <a:ext cx="7560840" cy="1295400"/>
          </a:xfrm>
          <a:prstGeom prst="rect">
            <a:avLst/>
          </a:prstGeom>
          <a:solidFill>
            <a:srgbClr val="003399"/>
          </a:solidFill>
          <a:ln w="38100">
            <a:solidFill>
              <a:srgbClr val="6699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sp>
        <p:nvSpPr>
          <p:cNvPr id="353292" name="Text Box 12"/>
          <p:cNvSpPr txBox="1">
            <a:spLocks noChangeArrowheads="1"/>
          </p:cNvSpPr>
          <p:nvPr/>
        </p:nvSpPr>
        <p:spPr bwMode="auto">
          <a:xfrm>
            <a:off x="648250" y="2053842"/>
            <a:ext cx="29626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chemeClr val="bg1"/>
                </a:solidFill>
              </a:rPr>
              <a:t>1970s-1980</a:t>
            </a:r>
            <a:r>
              <a:rPr lang="en-US" altLang="ja-JP" sz="3200" b="1" dirty="0">
                <a:solidFill>
                  <a:schemeClr val="bg1"/>
                </a:solidFill>
              </a:rPr>
              <a:t>s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353293" name="Text Box 13"/>
          <p:cNvSpPr txBox="1">
            <a:spLocks noChangeArrowheads="1"/>
          </p:cNvSpPr>
          <p:nvPr/>
        </p:nvSpPr>
        <p:spPr bwMode="auto">
          <a:xfrm>
            <a:off x="3744594" y="2115396"/>
            <a:ext cx="4248472" cy="461665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QCD: </a:t>
            </a:r>
            <a:r>
              <a:rPr lang="en-US" altLang="zh-CN" b="1" dirty="0"/>
              <a:t>Quark cluster model</a:t>
            </a:r>
            <a:endParaRPr lang="en-US" altLang="zh-CN" b="1" dirty="0">
              <a:solidFill>
                <a:srgbClr val="FF0066"/>
              </a:solidFill>
            </a:endParaRPr>
          </a:p>
        </p:txBody>
      </p:sp>
      <p:sp>
        <p:nvSpPr>
          <p:cNvPr id="353294" name="Rectangle 14"/>
          <p:cNvSpPr>
            <a:spLocks noChangeArrowheads="1"/>
          </p:cNvSpPr>
          <p:nvPr/>
        </p:nvSpPr>
        <p:spPr bwMode="auto">
          <a:xfrm>
            <a:off x="625045" y="4586763"/>
            <a:ext cx="7823898" cy="1657102"/>
          </a:xfrm>
          <a:prstGeom prst="rect">
            <a:avLst/>
          </a:prstGeom>
          <a:solidFill>
            <a:srgbClr val="FF9900"/>
          </a:solidFill>
          <a:ln w="57150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sp>
        <p:nvSpPr>
          <p:cNvPr id="353295" name="Text Box 15"/>
          <p:cNvSpPr txBox="1">
            <a:spLocks noChangeArrowheads="1"/>
          </p:cNvSpPr>
          <p:nvPr/>
        </p:nvSpPr>
        <p:spPr bwMode="auto">
          <a:xfrm>
            <a:off x="744087" y="4739853"/>
            <a:ext cx="1828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1990 –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today</a:t>
            </a:r>
          </a:p>
        </p:txBody>
      </p:sp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2410617" y="4581128"/>
            <a:ext cx="6038326" cy="161582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CC3399"/>
                </a:solidFill>
              </a:rPr>
              <a:t>Effective Field Theory (EFT):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00CC00"/>
                </a:solidFill>
              </a:rPr>
              <a:t>Weinberg (1990); Ordonez, Ray, van </a:t>
            </a:r>
            <a:r>
              <a:rPr lang="en-US" altLang="zh-CN" sz="1800" b="1" dirty="0" err="1">
                <a:solidFill>
                  <a:srgbClr val="00CC00"/>
                </a:solidFill>
              </a:rPr>
              <a:t>Kolck</a:t>
            </a:r>
            <a:r>
              <a:rPr lang="en-US" altLang="zh-CN" sz="1800" b="1" dirty="0">
                <a:solidFill>
                  <a:srgbClr val="00CC00"/>
                </a:solidFill>
              </a:rPr>
              <a:t> (1994/96)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CC0099"/>
                </a:solidFill>
              </a:rPr>
              <a:t>成功的</a:t>
            </a:r>
            <a:r>
              <a:rPr lang="en-US" altLang="ja-JP" sz="1800" b="1" dirty="0">
                <a:solidFill>
                  <a:srgbClr val="CC0099"/>
                </a:solidFill>
              </a:rPr>
              <a:t>pion theory</a:t>
            </a:r>
            <a:r>
              <a:rPr lang="zh-CN" altLang="en-US" sz="1800" b="1" dirty="0">
                <a:solidFill>
                  <a:srgbClr val="CC0099"/>
                </a:solidFill>
              </a:rPr>
              <a:t>， 拥有</a:t>
            </a:r>
            <a:r>
              <a:rPr lang="en-US" altLang="zh-CN" sz="1800" b="1" dirty="0">
                <a:solidFill>
                  <a:srgbClr val="CC0099"/>
                </a:solidFill>
              </a:rPr>
              <a:t>QCD</a:t>
            </a:r>
            <a:r>
              <a:rPr lang="zh-CN" altLang="en-US" sz="1800" b="1" dirty="0">
                <a:solidFill>
                  <a:srgbClr val="CC0099"/>
                </a:solidFill>
              </a:rPr>
              <a:t>一样的底层对称性</a:t>
            </a:r>
            <a:endParaRPr lang="en-US" altLang="zh-CN" sz="1800" b="1" dirty="0">
              <a:solidFill>
                <a:srgbClr val="CC0099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CC0099"/>
                </a:solidFill>
              </a:rPr>
              <a:t>特别是 </a:t>
            </a:r>
            <a:r>
              <a:rPr lang="en-US" altLang="ja-JP" sz="1800" b="1" dirty="0">
                <a:solidFill>
                  <a:srgbClr val="CC0099"/>
                </a:solidFill>
              </a:rPr>
              <a:t>chiral symmetry and broken spontaneously</a:t>
            </a:r>
            <a:endParaRPr lang="en-US" altLang="zh-CN" sz="1800" b="1" i="1" dirty="0">
              <a:solidFill>
                <a:srgbClr val="CC0099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39E82B-74A8-4CA1-AC10-1F189A7889FA}"/>
              </a:ext>
            </a:extLst>
          </p:cNvPr>
          <p:cNvSpPr txBox="1"/>
          <p:nvPr/>
        </p:nvSpPr>
        <p:spPr>
          <a:xfrm>
            <a:off x="1115616" y="332656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Chiral EFT</a:t>
            </a:r>
            <a:endParaRPr lang="zh-CN" altLang="en-US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C5C498-30DD-468D-9B75-D0350DC62BC7}"/>
              </a:ext>
            </a:extLst>
          </p:cNvPr>
          <p:cNvSpPr txBox="1"/>
          <p:nvPr/>
        </p:nvSpPr>
        <p:spPr>
          <a:xfrm>
            <a:off x="2427985" y="3349242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QCD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做核结构计算？</a:t>
            </a:r>
          </a:p>
        </p:txBody>
      </p:sp>
    </p:spTree>
    <p:extLst>
      <p:ext uri="{BB962C8B-B14F-4D97-AF65-F5344CB8AC3E}">
        <p14:creationId xmlns:p14="http://schemas.microsoft.com/office/powerpoint/2010/main" val="249302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861113" y="2619541"/>
            <a:ext cx="1977914" cy="458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Weinberg (1990’s)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69" y="803684"/>
            <a:ext cx="9144000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Chiral EFT=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nucleon </a:t>
            </a:r>
            <a:r>
              <a:rPr lang="en-US" altLang="zh-C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pion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(symmetries: spin, isospin,  parity, </a:t>
            </a:r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chiral symmetry broken spontaneously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矩形 21"/>
          <p:cNvSpPr/>
          <p:nvPr/>
        </p:nvSpPr>
        <p:spPr>
          <a:xfrm>
            <a:off x="26669" y="4237234"/>
            <a:ext cx="902610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low energy, the effective degrees of freedom are  nucleon and  pion, rather than quark and gluon!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6491" y="188640"/>
            <a:ext cx="9144000" cy="41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QCD=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quarks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gluons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(symmetries: spin, isospin, parity, chiral symmetry broken spontaneously)</a:t>
            </a:r>
          </a:p>
        </p:txBody>
      </p:sp>
      <p:pic>
        <p:nvPicPr>
          <p:cNvPr id="2050" name="Picture 2" descr="Steven weinberg 2010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92291"/>
            <a:ext cx="20162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3" y="4952174"/>
            <a:ext cx="8100392" cy="15821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C61446-C828-44AC-8277-2C0AA83D1D81}"/>
              </a:ext>
            </a:extLst>
          </p:cNvPr>
          <p:cNvSpPr txBox="1"/>
          <p:nvPr/>
        </p:nvSpPr>
        <p:spPr>
          <a:xfrm>
            <a:off x="99743" y="2098937"/>
            <a:ext cx="4506483" cy="18805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50s: multi-pion exchange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失败，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因为当时还不知道如何表达手征对称性及其破缺！写出的场论拉氏量不合适！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1C055F-34F7-4A83-9BB4-08499050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F143-8D06-48A2-8CF8-DEB9CE3FB9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53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7">
            <a:extLst>
              <a:ext uri="{FF2B5EF4-FFF2-40B4-BE49-F238E27FC236}">
                <a16:creationId xmlns:a16="http://schemas.microsoft.com/office/drawing/2014/main" id="{C4B7DFD1-2FF1-4429-85AB-DB93739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35D4E80-003C-421C-AE80-72F26C031060}" type="slidenum">
              <a:rPr lang="en-US" altLang="zh-CN" sz="1400"/>
              <a:pPr eaLnBrk="1" hangingPunct="1"/>
              <a:t>9</a:t>
            </a:fld>
            <a:endParaRPr lang="en-US" altLang="zh-CN" sz="1400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4BB9406-8D51-403B-9BC7-E623D01686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8305800" cy="4602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l-G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l-G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Contacts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): </a:t>
            </a:r>
            <a:r>
              <a:rPr lang="en-US" altLang="ja-JP" sz="2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essentially free parameters.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9684" name="Object 2">
            <a:extLst>
              <a:ext uri="{FF2B5EF4-FFF2-40B4-BE49-F238E27FC236}">
                <a16:creationId xmlns:a16="http://schemas.microsoft.com/office/drawing/2014/main" id="{F78BB0B8-47F0-4BE2-8009-E5998E0F435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68638" y="1409700"/>
          <a:ext cx="31591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2" name="Equation" r:id="rId3" imgW="1968500" imgH="546100" progId="Equation.DSMT4">
                  <p:embed/>
                </p:oleObj>
              </mc:Choice>
              <mc:Fallback>
                <p:oleObj name="Equation" r:id="rId3" imgW="1968500" imgH="546100" progId="Equation.DSMT4">
                  <p:embed/>
                  <p:pic>
                    <p:nvPicPr>
                      <p:cNvPr id="199684" name="Object 2">
                        <a:extLst>
                          <a:ext uri="{FF2B5EF4-FFF2-40B4-BE49-F238E27FC236}">
                            <a16:creationId xmlns:a16="http://schemas.microsoft.com/office/drawing/2014/main" id="{F78BB0B8-47F0-4BE2-8009-E5998E0F43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1409700"/>
                        <a:ext cx="31591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6" name="Picture 6" descr="lagr1 (5)">
            <a:extLst>
              <a:ext uri="{FF2B5EF4-FFF2-40B4-BE49-F238E27FC236}">
                <a16:creationId xmlns:a16="http://schemas.microsoft.com/office/drawing/2014/main" id="{4D534793-E92C-4825-A08C-ACDCC8425FA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2532063"/>
            <a:ext cx="4114800" cy="515937"/>
          </a:xfrm>
          <a:noFill/>
        </p:spPr>
      </p:pic>
      <p:graphicFrame>
        <p:nvGraphicFramePr>
          <p:cNvPr id="199688" name="Object 3">
            <a:extLst>
              <a:ext uri="{FF2B5EF4-FFF2-40B4-BE49-F238E27FC236}">
                <a16:creationId xmlns:a16="http://schemas.microsoft.com/office/drawing/2014/main" id="{ABE5184E-F5B5-47AB-BEE9-07C3FEE8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2501900"/>
          <a:ext cx="7588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3" name="Equation" r:id="rId6" imgW="368300" imgH="228600" progId="Equation.DSMT4">
                  <p:embed/>
                </p:oleObj>
              </mc:Choice>
              <mc:Fallback>
                <p:oleObj name="Equation" r:id="rId6" imgW="368300" imgH="228600" progId="Equation.DSMT4">
                  <p:embed/>
                  <p:pic>
                    <p:nvPicPr>
                      <p:cNvPr id="199688" name="Object 3">
                        <a:extLst>
                          <a:ext uri="{FF2B5EF4-FFF2-40B4-BE49-F238E27FC236}">
                            <a16:creationId xmlns:a16="http://schemas.microsoft.com/office/drawing/2014/main" id="{ABE5184E-F5B5-47AB-BEE9-07C3FEE837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501900"/>
                        <a:ext cx="7588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9" name="Object 4">
            <a:extLst>
              <a:ext uri="{FF2B5EF4-FFF2-40B4-BE49-F238E27FC236}">
                <a16:creationId xmlns:a16="http://schemas.microsoft.com/office/drawing/2014/main" id="{9875EE63-8935-458C-8C5F-60CF2EA9E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335338"/>
          <a:ext cx="6858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4" name="Equation" r:id="rId8" imgW="330200" imgH="228600" progId="Equation.DSMT4">
                  <p:embed/>
                </p:oleObj>
              </mc:Choice>
              <mc:Fallback>
                <p:oleObj name="Equation" r:id="rId8" imgW="330200" imgH="228600" progId="Equation.DSMT4">
                  <p:embed/>
                  <p:pic>
                    <p:nvPicPr>
                      <p:cNvPr id="199689" name="Object 4">
                        <a:extLst>
                          <a:ext uri="{FF2B5EF4-FFF2-40B4-BE49-F238E27FC236}">
                            <a16:creationId xmlns:a16="http://schemas.microsoft.com/office/drawing/2014/main" id="{9875EE63-8935-458C-8C5F-60CF2EA9E8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335338"/>
                        <a:ext cx="6858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0" name="Object 5">
            <a:extLst>
              <a:ext uri="{FF2B5EF4-FFF2-40B4-BE49-F238E27FC236}">
                <a16:creationId xmlns:a16="http://schemas.microsoft.com/office/drawing/2014/main" id="{DB97452F-65A8-499F-9070-798453D59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790950"/>
          <a:ext cx="685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5" name="Equation" r:id="rId10" imgW="330200" imgH="228600" progId="Equation.DSMT4">
                  <p:embed/>
                </p:oleObj>
              </mc:Choice>
              <mc:Fallback>
                <p:oleObj name="Equation" r:id="rId10" imgW="330200" imgH="228600" progId="Equation.DSMT4">
                  <p:embed/>
                  <p:pic>
                    <p:nvPicPr>
                      <p:cNvPr id="199690" name="Object 5">
                        <a:extLst>
                          <a:ext uri="{FF2B5EF4-FFF2-40B4-BE49-F238E27FC236}">
                            <a16:creationId xmlns:a16="http://schemas.microsoft.com/office/drawing/2014/main" id="{DB97452F-65A8-499F-9070-798453D59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790950"/>
                        <a:ext cx="6858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1" name="Object 6">
            <a:extLst>
              <a:ext uri="{FF2B5EF4-FFF2-40B4-BE49-F238E27FC236}">
                <a16:creationId xmlns:a16="http://schemas.microsoft.com/office/drawing/2014/main" id="{9BE476F9-F31F-49FA-A0C4-1CAB73E219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0563" y="2982913"/>
          <a:ext cx="118903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6" name="Equation" r:id="rId12" imgW="508000" imgH="190500" progId="Equation.DSMT4">
                  <p:embed/>
                </p:oleObj>
              </mc:Choice>
              <mc:Fallback>
                <p:oleObj name="Equation" r:id="rId12" imgW="508000" imgH="190500" progId="Equation.DSMT4">
                  <p:embed/>
                  <p:pic>
                    <p:nvPicPr>
                      <p:cNvPr id="199691" name="Object 6">
                        <a:extLst>
                          <a:ext uri="{FF2B5EF4-FFF2-40B4-BE49-F238E27FC236}">
                            <a16:creationId xmlns:a16="http://schemas.microsoft.com/office/drawing/2014/main" id="{9BE476F9-F31F-49FA-A0C4-1CAB73E219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2982913"/>
                        <a:ext cx="118903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2" name="Text Box 12">
            <a:extLst>
              <a:ext uri="{FF2B5EF4-FFF2-40B4-BE49-F238E27FC236}">
                <a16:creationId xmlns:a16="http://schemas.microsoft.com/office/drawing/2014/main" id="{FB84FF83-7BD2-4529-B0CC-803FC535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9860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FF0066"/>
                </a:solidFill>
              </a:rPr>
              <a:t>no free parameters.</a:t>
            </a:r>
          </a:p>
        </p:txBody>
      </p:sp>
      <p:sp>
        <p:nvSpPr>
          <p:cNvPr id="199693" name="Text Box 13">
            <a:extLst>
              <a:ext uri="{FF2B5EF4-FFF2-40B4-BE49-F238E27FC236}">
                <a16:creationId xmlns:a16="http://schemas.microsoft.com/office/drawing/2014/main" id="{B9B66EC4-AD7D-4EE6-B597-EC82356B1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3670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dirty="0">
                <a:solidFill>
                  <a:srgbClr val="FF0066"/>
                </a:solidFill>
              </a:rPr>
              <a:t>4 parameters.</a:t>
            </a:r>
          </a:p>
        </p:txBody>
      </p:sp>
      <p:sp>
        <p:nvSpPr>
          <p:cNvPr id="199694" name="Text Box 14">
            <a:extLst>
              <a:ext uri="{FF2B5EF4-FFF2-40B4-BE49-F238E27FC236}">
                <a16:creationId xmlns:a16="http://schemas.microsoft.com/office/drawing/2014/main" id="{C7942CFB-3FE3-4282-97E9-D8480C953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8242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FF0066"/>
                </a:solidFill>
              </a:rPr>
              <a:t>4 parameters.</a:t>
            </a:r>
          </a:p>
        </p:txBody>
      </p:sp>
      <p:sp>
        <p:nvSpPr>
          <p:cNvPr id="199695" name="Text Box 15">
            <a:extLst>
              <a:ext uri="{FF2B5EF4-FFF2-40B4-BE49-F238E27FC236}">
                <a16:creationId xmlns:a16="http://schemas.microsoft.com/office/drawing/2014/main" id="{FD19EB74-79A0-42AE-B060-0319A72BE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192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FF0066"/>
                </a:solidFill>
              </a:rPr>
              <a:t>No free parameters.</a:t>
            </a:r>
          </a:p>
        </p:txBody>
      </p:sp>
      <p:sp>
        <p:nvSpPr>
          <p:cNvPr id="199696" name="AutoShape 16">
            <a:extLst>
              <a:ext uri="{FF2B5EF4-FFF2-40B4-BE49-F238E27FC236}">
                <a16:creationId xmlns:a16="http://schemas.microsoft.com/office/drawing/2014/main" id="{71922AB1-3908-4426-B3A3-3E9A6D9F4BCB}"/>
              </a:ext>
            </a:extLst>
          </p:cNvPr>
          <p:cNvSpPr>
            <a:spLocks/>
          </p:cNvSpPr>
          <p:nvPr/>
        </p:nvSpPr>
        <p:spPr bwMode="auto">
          <a:xfrm>
            <a:off x="5562600" y="3505200"/>
            <a:ext cx="152400" cy="609600"/>
          </a:xfrm>
          <a:prstGeom prst="righ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zh-CN" sz="3200" b="1">
              <a:solidFill>
                <a:srgbClr val="FF0066"/>
              </a:solidFill>
            </a:endParaRPr>
          </a:p>
        </p:txBody>
      </p:sp>
      <p:sp>
        <p:nvSpPr>
          <p:cNvPr id="199697" name="Text Box 17">
            <a:extLst>
              <a:ext uri="{FF2B5EF4-FFF2-40B4-BE49-F238E27FC236}">
                <a16:creationId xmlns:a16="http://schemas.microsoft.com/office/drawing/2014/main" id="{0C742399-FF13-4CC0-B273-9B3018BCB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536119"/>
            <a:ext cx="2362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/>
              <a:t>In principal fixed by pi-N data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1C619E-6AFA-419D-9DAA-92DA318DAD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6155" y="444500"/>
            <a:ext cx="4487045" cy="5060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AE0323-6651-4E22-9A33-775A127F71DE}"/>
              </a:ext>
            </a:extLst>
          </p:cNvPr>
          <p:cNvSpPr/>
          <p:nvPr/>
        </p:nvSpPr>
        <p:spPr>
          <a:xfrm>
            <a:off x="379344" y="6128010"/>
            <a:ext cx="499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R. Machleidt, D.R. Entemb, Phys. Rep. 503, 1 (2011)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03A9BB-FDFF-4062-9366-B7D954772B25}"/>
              </a:ext>
            </a:extLst>
          </p:cNvPr>
          <p:cNvSpPr/>
          <p:nvPr/>
        </p:nvSpPr>
        <p:spPr>
          <a:xfrm>
            <a:off x="605499" y="547171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Chiral EFT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13192</TotalTime>
  <Words>2289</Words>
  <Application>Microsoft Office PowerPoint</Application>
  <PresentationFormat>全屏显示(4:3)</PresentationFormat>
  <Paragraphs>331</Paragraphs>
  <Slides>43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ＭＳ Ｐゴシック</vt:lpstr>
      <vt:lpstr>ＭＳ Ｐゴシック</vt:lpstr>
      <vt:lpstr>等线</vt:lpstr>
      <vt:lpstr>仿宋</vt:lpstr>
      <vt:lpstr>华文新魏</vt:lpstr>
      <vt:lpstr>宋体</vt:lpstr>
      <vt:lpstr>Arial</vt:lpstr>
      <vt:lpstr>Calibri</vt:lpstr>
      <vt:lpstr>Cambria Math</vt:lpstr>
      <vt:lpstr>Times New Roman</vt:lpstr>
      <vt:lpstr>Wingdings</vt:lpstr>
      <vt:lpstr>Office 主题​​</vt:lpstr>
      <vt:lpstr>Equation</vt:lpstr>
      <vt:lpstr>Flash Movie</vt:lpstr>
      <vt:lpstr>PowerPoint 演示文稿</vt:lpstr>
      <vt:lpstr>PowerPoint 演示文稿</vt:lpstr>
      <vt:lpstr>Yukawa nuclear force by π meson exchange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核天体物理：Element production</vt:lpstr>
      <vt:lpstr>Berggren 60年代 “发展了"量子力学  用定态方法求解含时问题 ψ(r,t)=e^(-iEt/ℏ) φ_E (r) [-ℏ^2/2m ∇^2+V(r)]φ_E (r)=Eφ_E (r) But E can be complex, and ∫1▒〖φ_E (r) φ_E (r) 〗=1 本征值：E=〖 E〗_n-i Γ_n/2 ψ(r,t)=e^(-iEt/ℏ) φ_E (r)=〖e^(-iE_n t/ℏ) φ〗_E (r) e^(-Γ_n t/2ℏ)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frxu</dc:creator>
  <cp:lastModifiedBy>frxu</cp:lastModifiedBy>
  <cp:revision>992</cp:revision>
  <dcterms:created xsi:type="dcterms:W3CDTF">2015-09-03T03:18:02Z</dcterms:created>
  <dcterms:modified xsi:type="dcterms:W3CDTF">2023-05-25T05:53:02Z</dcterms:modified>
</cp:coreProperties>
</file>